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4" r:id="rId10"/>
    <p:sldId id="263" r:id="rId11"/>
    <p:sldId id="270" r:id="rId12"/>
    <p:sldId id="271" r:id="rId13"/>
    <p:sldId id="266" r:id="rId14"/>
    <p:sldId id="267" r:id="rId15"/>
    <p:sldId id="272" r:id="rId16"/>
    <p:sldId id="274" r:id="rId17"/>
    <p:sldId id="273" r:id="rId18"/>
    <p:sldId id="277" r:id="rId19"/>
    <p:sldId id="275" r:id="rId20"/>
    <p:sldId id="276" r:id="rId21"/>
    <p:sldId id="278" r:id="rId22"/>
    <p:sldId id="284" r:id="rId23"/>
    <p:sldId id="279" r:id="rId24"/>
    <p:sldId id="280" r:id="rId25"/>
    <p:sldId id="281" r:id="rId26"/>
    <p:sldId id="282" r:id="rId27"/>
    <p:sldId id="283" r:id="rId28"/>
    <p:sldId id="285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F420-09DD-1A23-CD9E-2CBBEA08F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CF7E4-A004-9835-172C-B25352B4A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EB0F-00E7-8C10-3522-2389EB16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7B02-DD15-3F03-BEA0-2175573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26124-1B39-CC2E-5BEE-BB92AF43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9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8305-11BE-F99B-54F3-8AEF09DE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4B2D0-BD79-9F0B-FFE9-3FDC6D0D5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80645-076A-D26F-C863-325BDE98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59408-25C7-7D78-3FCF-6D69EC5B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8627A-9B5D-CA74-D902-0160A1BA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9E2E39-C4C6-0F4E-BB12-75E2E1A57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B814F-3DDB-140B-D320-539A73B7E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1620-E388-33CA-AF03-B0C0E645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E5564-7309-D7B1-389C-3E618618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D25A-39C0-A759-8591-F389EC79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D6C7-3B1F-05AB-7870-9FA0A906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06426-0BC9-CC04-375C-22327DE78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43367-86CC-7B50-9034-7AE3100F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B00D7-31B3-05FB-54CE-F43F5762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08F0A-B723-60AF-DB92-00538452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4846-6563-0F10-1CE0-B0DFAF6D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5BA48-E8E7-BE63-E557-F0B099383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9814-CFB6-FF18-3FFE-C02BAC2D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27491-4048-51F4-DF5B-764BE687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EBEEC-B0C7-9B49-1C59-1D3C5A31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1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7A6F-873F-79A1-237C-A114C02F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AE0E2-BE7F-9823-2AC2-FDE8D79B4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8765C-BA57-2AE4-C131-1C8AA8705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36C75-CDC3-C90E-BD6F-0AF97E53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8BEB1-1126-762F-8375-998C8312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FDE31-D5BA-970B-C80F-0DDEFB1F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5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AA1A-75F2-CB7F-998F-9F93BA94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07FB8-DD88-3F0F-6A68-367B58C11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798C2-9A76-5E2A-3B62-E920F0A9C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27AA5-F103-9811-293E-43D416097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8459B-2573-E931-C79C-145C13D76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12F381-8732-A44D-A6E3-B57194B5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68089-4835-AAFD-F46B-CEBB5800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091CB-D7B4-A224-29A7-5FCFD306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7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BA35-7C69-4A2D-0550-4AE84342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68F44-9D4A-80B0-47EC-FC61FB39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76DEB4-931A-6005-D928-CE2F12A5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3719C-99A5-D005-180C-795396A8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1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7E8ED-6D6E-B289-89DA-49991989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2E4264-C532-FC65-29B9-CE9CDB79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75FB7-9480-DF9F-3B42-8AEE57CE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F442-F726-A680-86B3-8B1B4485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4717-818B-D504-FB13-847B5C99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F5232-E6F4-D8AF-04F3-E023EFAE0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EDD02-7CF8-B890-4EED-FE0814BC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AA63F-46CA-2E75-F844-3814C97C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C8D8F-3396-05D8-4610-D42B3A55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2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FFF2-9838-40CA-1F55-B4F3482A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3CA4C-90A8-F05E-B468-2A8F2D779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723A8-93CB-94B2-DBA5-CB703806B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2DA3A-BD1F-9A55-86F6-20B060A4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C0DD7-A5D9-06DC-6B82-6A502E39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E5E49-D1B1-4CA6-DFDF-7E4B087D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AB1F1-E919-F786-B89C-E45FD925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FA70-66E9-B660-64F4-3D4B90FF8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06A5D-70F4-811F-42C9-B9365B79C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65E54-1600-40DE-AAB4-25DC0A449242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85D9D-F127-9A7F-F65B-327B0835F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3EA56-C9DA-497F-484D-EF96C05CB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2B3DA-2D70-4619-98BE-7A98136ED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5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417F-5F31-0A37-4618-EAD7089974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sz="6000" dirty="0">
                <a:solidFill>
                  <a:schemeClr val="accent1"/>
                </a:solidFill>
              </a:rPr>
              <a:t>dvancing research at the intersection of wind energy and the geophysical sciences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72945-03E0-F255-6C5D-8E83368DB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3132" y="4907756"/>
            <a:ext cx="9144000" cy="165576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Ken Caldeira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kcaldeira@carnegiescience.edu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Carnegie Institution for Science, Dept. of Global Ecology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Gates Ventures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3BBD7-CC70-8C45-DE77-37647B66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228" y="260998"/>
            <a:ext cx="1390650" cy="47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A70A3-3B91-948C-CC4F-71CEEA808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256" y="212501"/>
            <a:ext cx="1390650" cy="573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49D71B-ADDF-E3E8-1FBA-3A69709028A8}"/>
              </a:ext>
            </a:extLst>
          </p:cNvPr>
          <p:cNvSpPr txBox="1"/>
          <p:nvPr/>
        </p:nvSpPr>
        <p:spPr>
          <a:xfrm>
            <a:off x="5809675" y="797239"/>
            <a:ext cx="91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8 May 2024</a:t>
            </a:r>
          </a:p>
        </p:txBody>
      </p:sp>
    </p:spTree>
    <p:extLst>
      <p:ext uri="{BB962C8B-B14F-4D97-AF65-F5344CB8AC3E}">
        <p14:creationId xmlns:p14="http://schemas.microsoft.com/office/powerpoint/2010/main" val="319114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65F87C-8999-4DAD-DBD6-BE33C6A5D9D7}"/>
              </a:ext>
            </a:extLst>
          </p:cNvPr>
          <p:cNvSpPr txBox="1"/>
          <p:nvPr/>
        </p:nvSpPr>
        <p:spPr>
          <a:xfrm>
            <a:off x="123364" y="3790370"/>
            <a:ext cx="1162908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A better perspective:</a:t>
            </a:r>
            <a:br>
              <a:rPr lang="en-US" sz="2000" dirty="0">
                <a:solidFill>
                  <a:schemeClr val="accent1"/>
                </a:solidFill>
              </a:rPr>
            </a:b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1. Near surface winds represent a balance between pressure gradient forces and (apparent) Coriolis forces.</a:t>
            </a:r>
            <a:br>
              <a:rPr lang="en-US" sz="2000" dirty="0">
                <a:solidFill>
                  <a:schemeClr val="accent1"/>
                </a:solidFill>
              </a:rPr>
            </a:b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2. When winds are slowed by wind turbines, Coriolis forces diminishes, result in an acceleration of air parcels by large-scale pressure gradient forces.</a:t>
            </a:r>
            <a:br>
              <a:rPr lang="en-US" sz="2000" dirty="0">
                <a:solidFill>
                  <a:schemeClr val="accent1"/>
                </a:solidFill>
              </a:rPr>
            </a:b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3. Thus, kinetic energy removed from the atmosphere is replaced by large-scale potential energy gradients in the atmosphere.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A6C539-6EEE-4F3E-9665-305016C6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809" y="197607"/>
            <a:ext cx="7048191" cy="4305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3F179E-E11B-FCA6-D442-901A4CD00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76"/>
          <a:stretch/>
        </p:blipFill>
        <p:spPr>
          <a:xfrm>
            <a:off x="181881" y="20642"/>
            <a:ext cx="5723565" cy="22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65F87C-8999-4DAD-DBD6-BE33C6A5D9D7}"/>
              </a:ext>
            </a:extLst>
          </p:cNvPr>
          <p:cNvSpPr txBox="1"/>
          <p:nvPr/>
        </p:nvSpPr>
        <p:spPr>
          <a:xfrm>
            <a:off x="1260907" y="5414210"/>
            <a:ext cx="101683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An analytic framework based on well-established theory produces results that are largely in agreement with results from fluid-dynamical model simulations.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3F179E-E11B-FCA6-D442-901A4CD0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76"/>
          <a:stretch/>
        </p:blipFill>
        <p:spPr>
          <a:xfrm>
            <a:off x="181881" y="20642"/>
            <a:ext cx="5723565" cy="2279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1FA935-A014-936D-987D-496453C38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158" y="96252"/>
            <a:ext cx="5594288" cy="4735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633D35-6E07-D18C-E2E6-D7D2DB576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68" y="2815469"/>
            <a:ext cx="4038692" cy="24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3F179E-E11B-FCA6-D442-901A4CD0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76"/>
          <a:stretch/>
        </p:blipFill>
        <p:spPr>
          <a:xfrm>
            <a:off x="181881" y="20642"/>
            <a:ext cx="5723565" cy="2279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D4D42C-27E3-9132-5B0B-70BEC8FB8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178" y="2000049"/>
            <a:ext cx="7108391" cy="4789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26DD7-8406-176E-7209-CC77FDE27EF7}"/>
              </a:ext>
            </a:extLst>
          </p:cNvPr>
          <p:cNvSpPr txBox="1"/>
          <p:nvPr/>
        </p:nvSpPr>
        <p:spPr>
          <a:xfrm>
            <a:off x="269508" y="4865570"/>
            <a:ext cx="633342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Maximum wind power extraction (at large scale!) can be estimated from the Coriolis parameter and the strength of the geostrophic winds.</a:t>
            </a:r>
          </a:p>
        </p:txBody>
      </p:sp>
    </p:spTree>
    <p:extLst>
      <p:ext uri="{BB962C8B-B14F-4D97-AF65-F5344CB8AC3E}">
        <p14:creationId xmlns:p14="http://schemas.microsoft.com/office/powerpoint/2010/main" val="28888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B7544-A267-558E-F44C-EC1DA0B4E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4" y="259882"/>
            <a:ext cx="9245760" cy="1394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E7E39-36F3-F54B-1F81-CA1678FA2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591" y="1244701"/>
            <a:ext cx="3339533" cy="297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0AEC9-477B-4DDF-BF0A-D2AC34D61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159" y="1751798"/>
            <a:ext cx="8465156" cy="3253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F7A0B1-A718-2C64-852E-D38AD694213A}"/>
                  </a:ext>
                </a:extLst>
              </p:cNvPr>
              <p:cNvSpPr txBox="1"/>
              <p:nvPr/>
            </p:nvSpPr>
            <p:spPr>
              <a:xfrm>
                <a:off x="548640" y="5256238"/>
                <a:ext cx="1950534" cy="1178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F7A0B1-A718-2C64-852E-D38AD6942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256238"/>
                <a:ext cx="1950534" cy="1178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B369491-3CD0-4682-3CE5-9B5AE1F422D0}"/>
              </a:ext>
            </a:extLst>
          </p:cNvPr>
          <p:cNvSpPr txBox="1"/>
          <p:nvPr/>
        </p:nvSpPr>
        <p:spPr>
          <a:xfrm>
            <a:off x="2867548" y="5214342"/>
            <a:ext cx="812237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Transition length scale (L) is proportional to: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geostrophic winds (G) divided by Coriolis parameter (f),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which is proportional to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horizontal pressure gradient (d </a:t>
            </a:r>
            <a:r>
              <a:rPr lang="az-Cyrl-AZ" dirty="0">
                <a:solidFill>
                  <a:schemeClr val="accent1"/>
                </a:solidFill>
              </a:rPr>
              <a:t>Ф</a:t>
            </a:r>
            <a:r>
              <a:rPr lang="en-US" dirty="0">
                <a:solidFill>
                  <a:schemeClr val="accent1"/>
                </a:solidFill>
              </a:rPr>
              <a:t> / d x) divided by the Coriolis parameter (f).</a:t>
            </a:r>
          </a:p>
        </p:txBody>
      </p:sp>
    </p:spTree>
    <p:extLst>
      <p:ext uri="{BB962C8B-B14F-4D97-AF65-F5344CB8AC3E}">
        <p14:creationId xmlns:p14="http://schemas.microsoft.com/office/powerpoint/2010/main" val="32986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B7544-A267-558E-F44C-EC1DA0B4E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4" y="259882"/>
            <a:ext cx="9245760" cy="1394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E7E39-36F3-F54B-1F81-CA1678FA2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591" y="1244701"/>
            <a:ext cx="3339533" cy="297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F7A0B1-A718-2C64-852E-D38AD694213A}"/>
                  </a:ext>
                </a:extLst>
              </p:cNvPr>
              <p:cNvSpPr txBox="1"/>
              <p:nvPr/>
            </p:nvSpPr>
            <p:spPr>
              <a:xfrm>
                <a:off x="298383" y="4046005"/>
                <a:ext cx="1950534" cy="1178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F7A0B1-A718-2C64-852E-D38AD6942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83" y="4046005"/>
                <a:ext cx="1950534" cy="1178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6E49CA9-693C-D100-AEB7-40ED0EF5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837" y="2280202"/>
            <a:ext cx="9583163" cy="4317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FE9711-73D1-DFBB-4FFC-1D29E633D1C9}"/>
              </a:ext>
            </a:extLst>
          </p:cNvPr>
          <p:cNvSpPr txBox="1"/>
          <p:nvPr/>
        </p:nvSpPr>
        <p:spPr>
          <a:xfrm>
            <a:off x="4244325" y="2006128"/>
            <a:ext cx="13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Latitude 22°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B41D89-D99F-3017-D26A-2A010CC1BB10}"/>
              </a:ext>
            </a:extLst>
          </p:cNvPr>
          <p:cNvSpPr txBox="1"/>
          <p:nvPr/>
        </p:nvSpPr>
        <p:spPr>
          <a:xfrm>
            <a:off x="8202654" y="2022361"/>
            <a:ext cx="13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Latitude 46°</a:t>
            </a:r>
          </a:p>
        </p:txBody>
      </p:sp>
    </p:spTree>
    <p:extLst>
      <p:ext uri="{BB962C8B-B14F-4D97-AF65-F5344CB8AC3E}">
        <p14:creationId xmlns:p14="http://schemas.microsoft.com/office/powerpoint/2010/main" val="124893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166F12-7FC4-FA01-EA38-3C00C691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96" y="1790298"/>
            <a:ext cx="6537269" cy="5067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4B7544-A267-558E-F44C-EC1DA0B4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4" y="259882"/>
            <a:ext cx="9245760" cy="1394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E7E39-36F3-F54B-1F81-CA1678FA2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591" y="1244701"/>
            <a:ext cx="3339533" cy="297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FE9711-73D1-DFBB-4FFC-1D29E633D1C9}"/>
              </a:ext>
            </a:extLst>
          </p:cNvPr>
          <p:cNvSpPr txBox="1"/>
          <p:nvPr/>
        </p:nvSpPr>
        <p:spPr>
          <a:xfrm>
            <a:off x="4927719" y="1678807"/>
            <a:ext cx="13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Latitude 22°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B41D89-D99F-3017-D26A-2A010CC1BB10}"/>
              </a:ext>
            </a:extLst>
          </p:cNvPr>
          <p:cNvSpPr txBox="1"/>
          <p:nvPr/>
        </p:nvSpPr>
        <p:spPr>
          <a:xfrm>
            <a:off x="8260406" y="1564359"/>
            <a:ext cx="13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Latitude 46°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0EEC7-3583-4E95-9025-96D5CF85503B}"/>
              </a:ext>
            </a:extLst>
          </p:cNvPr>
          <p:cNvSpPr txBox="1"/>
          <p:nvPr/>
        </p:nvSpPr>
        <p:spPr>
          <a:xfrm>
            <a:off x="123364" y="3160360"/>
            <a:ext cx="371258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Wind speeds at hub height drop to ~0.6 by the turbulent length scale, which means wind power drops by 80%.</a:t>
            </a:r>
          </a:p>
        </p:txBody>
      </p:sp>
    </p:spTree>
    <p:extLst>
      <p:ext uri="{BB962C8B-B14F-4D97-AF65-F5344CB8AC3E}">
        <p14:creationId xmlns:p14="http://schemas.microsoft.com/office/powerpoint/2010/main" val="5544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38D10-FACA-78FC-3AE7-6B631E7A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" y="0"/>
            <a:ext cx="6480678" cy="3073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93A6-E6B3-8C41-1822-5449008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084" y="2924021"/>
            <a:ext cx="3269478" cy="298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D63F-0C20-2CAB-947E-C409A92EE18D}"/>
              </a:ext>
            </a:extLst>
          </p:cNvPr>
          <p:cNvSpPr txBox="1"/>
          <p:nvPr/>
        </p:nvSpPr>
        <p:spPr>
          <a:xfrm>
            <a:off x="840374" y="3784930"/>
            <a:ext cx="566141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Goal: Identify locations with – 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800" dirty="0">
                <a:solidFill>
                  <a:schemeClr val="accent1"/>
                </a:solidFill>
              </a:rPr>
              <a:t>High mean wind-power density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800" dirty="0">
                <a:solidFill>
                  <a:schemeClr val="accent1"/>
                </a:solidFill>
              </a:rPr>
              <a:t>Low seasonal variability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800" dirty="0">
                <a:solidFill>
                  <a:schemeClr val="accent1"/>
                </a:solidFill>
              </a:rPr>
              <a:t>Low weather variability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408BD-62B5-1B26-6205-02A18759E3C8}"/>
              </a:ext>
            </a:extLst>
          </p:cNvPr>
          <p:cNvSpPr txBox="1"/>
          <p:nvPr/>
        </p:nvSpPr>
        <p:spPr>
          <a:xfrm>
            <a:off x="7804325" y="5148548"/>
            <a:ext cx="371258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How do we reasonably combine disparate metrics (power density, variability) into a single metric?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65795-B3F3-7C2A-71F0-B8ADA43608D1}"/>
              </a:ext>
            </a:extLst>
          </p:cNvPr>
          <p:cNvSpPr txBox="1"/>
          <p:nvPr/>
        </p:nvSpPr>
        <p:spPr>
          <a:xfrm>
            <a:off x="7804325" y="2969322"/>
            <a:ext cx="3712588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What can we usefully say about wind resources from a purely geophysical perspective, without taking cost, current demand, </a:t>
            </a:r>
            <a:r>
              <a:rPr lang="en-US" sz="2000" dirty="0" err="1">
                <a:solidFill>
                  <a:schemeClr val="accent1"/>
                </a:solidFill>
              </a:rPr>
              <a:t>etc</a:t>
            </a:r>
            <a:r>
              <a:rPr lang="en-US" sz="2000" dirty="0">
                <a:solidFill>
                  <a:schemeClr val="accent1"/>
                </a:solidFill>
              </a:rPr>
              <a:t>, into consideration?</a:t>
            </a:r>
          </a:p>
        </p:txBody>
      </p:sp>
    </p:spTree>
    <p:extLst>
      <p:ext uri="{BB962C8B-B14F-4D97-AF65-F5344CB8AC3E}">
        <p14:creationId xmlns:p14="http://schemas.microsoft.com/office/powerpoint/2010/main" val="40609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38D10-FACA-78FC-3AE7-6B631E7A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" y="0"/>
            <a:ext cx="4370784" cy="207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93A6-E6B3-8C41-1822-5449008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44" y="1917537"/>
            <a:ext cx="2556461" cy="233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7D34F9-751B-F1AA-6472-3144669DE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83" y="2304415"/>
            <a:ext cx="10669489" cy="4553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527E7B-C827-E32D-D3D0-E440424911E1}"/>
              </a:ext>
            </a:extLst>
          </p:cNvPr>
          <p:cNvSpPr txBox="1"/>
          <p:nvPr/>
        </p:nvSpPr>
        <p:spPr>
          <a:xfrm>
            <a:off x="6959065" y="713124"/>
            <a:ext cx="2838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Power density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BB0C92-E238-BEEF-4D19-36FA1FEC67A6}"/>
              </a:ext>
            </a:extLst>
          </p:cNvPr>
          <p:cNvSpPr txBox="1"/>
          <p:nvPr/>
        </p:nvSpPr>
        <p:spPr>
          <a:xfrm>
            <a:off x="9524246" y="3405274"/>
            <a:ext cx="71930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27.34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0C0C7-2715-0115-648A-EADFAA456128}"/>
              </a:ext>
            </a:extLst>
          </p:cNvPr>
          <p:cNvSpPr txBox="1"/>
          <p:nvPr/>
        </p:nvSpPr>
        <p:spPr>
          <a:xfrm>
            <a:off x="9654621" y="3912919"/>
            <a:ext cx="5889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3.45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9441D-4F84-8D78-175D-B518C03A032D}"/>
              </a:ext>
            </a:extLst>
          </p:cNvPr>
          <p:cNvSpPr txBox="1"/>
          <p:nvPr/>
        </p:nvSpPr>
        <p:spPr>
          <a:xfrm>
            <a:off x="9654621" y="4420564"/>
            <a:ext cx="5889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2.04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DAB58-7934-4695-27F5-BB0B49B39A0E}"/>
              </a:ext>
            </a:extLst>
          </p:cNvPr>
          <p:cNvSpPr txBox="1"/>
          <p:nvPr/>
        </p:nvSpPr>
        <p:spPr>
          <a:xfrm>
            <a:off x="9654621" y="4928209"/>
            <a:ext cx="5889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1.20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D6885-14B4-EB9F-0CF9-72389D949DDA}"/>
              </a:ext>
            </a:extLst>
          </p:cNvPr>
          <p:cNvSpPr txBox="1"/>
          <p:nvPr/>
        </p:nvSpPr>
        <p:spPr>
          <a:xfrm>
            <a:off x="9654621" y="5435854"/>
            <a:ext cx="5889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0.46</a:t>
            </a:r>
          </a:p>
        </p:txBody>
      </p:sp>
    </p:spTree>
    <p:extLst>
      <p:ext uri="{BB962C8B-B14F-4D97-AF65-F5344CB8AC3E}">
        <p14:creationId xmlns:p14="http://schemas.microsoft.com/office/powerpoint/2010/main" val="3807901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38D10-FACA-78FC-3AE7-6B631E7A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" y="0"/>
            <a:ext cx="4370784" cy="207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93A6-E6B3-8C41-1822-5449008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44" y="1917537"/>
            <a:ext cx="2556461" cy="233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229199-EF1D-DA40-3AC8-CA41D28B8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623" y="0"/>
            <a:ext cx="7687377" cy="6749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39C15-DB04-2185-407F-1B349DD93EBB}"/>
              </a:ext>
            </a:extLst>
          </p:cNvPr>
          <p:cNvSpPr txBox="1"/>
          <p:nvPr/>
        </p:nvSpPr>
        <p:spPr>
          <a:xfrm>
            <a:off x="352353" y="2663634"/>
            <a:ext cx="4258148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Energy deficit variability metrics 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400" dirty="0">
                <a:solidFill>
                  <a:schemeClr val="accent1"/>
                </a:solidFill>
              </a:rPr>
              <a:t>Seasonal variability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Difference between hourly climatological average wind power and constant mean average</a:t>
            </a:r>
            <a:br>
              <a:rPr lang="en-US" sz="2000" dirty="0">
                <a:solidFill>
                  <a:schemeClr val="accent1"/>
                </a:solidFill>
              </a:rPr>
            </a:br>
            <a:endParaRPr lang="en-US" sz="2000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400" dirty="0">
                <a:solidFill>
                  <a:schemeClr val="accent1"/>
                </a:solidFill>
              </a:rPr>
              <a:t>Weather variability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Difference between hourly reanalysis wind power and hourly climatological averages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7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38D10-FACA-78FC-3AE7-6B631E7A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" y="0"/>
            <a:ext cx="4370784" cy="207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93A6-E6B3-8C41-1822-5449008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44" y="1917537"/>
            <a:ext cx="2556461" cy="233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527E7B-C827-E32D-D3D0-E440424911E1}"/>
              </a:ext>
            </a:extLst>
          </p:cNvPr>
          <p:cNvSpPr txBox="1"/>
          <p:nvPr/>
        </p:nvSpPr>
        <p:spPr>
          <a:xfrm>
            <a:off x="6490031" y="713124"/>
            <a:ext cx="377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Seasonal variability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816A6-F907-FADB-5644-760E596D8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813" y="2389855"/>
            <a:ext cx="10650436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5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DAE97C-CB40-AACE-D01C-F6AFA523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34" y="389565"/>
            <a:ext cx="4724463" cy="1228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0E12B-3006-FDEC-879C-7C4F3DAD0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118" y="3889614"/>
            <a:ext cx="5321547" cy="2523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46FD1-C7C8-0D06-E08B-129178174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865" y="6402139"/>
            <a:ext cx="2684699" cy="2447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B497E9-B564-6E21-24B7-FDC78FF5677D}"/>
              </a:ext>
            </a:extLst>
          </p:cNvPr>
          <p:cNvSpPr txBox="1"/>
          <p:nvPr/>
        </p:nvSpPr>
        <p:spPr>
          <a:xfrm rot="16200000">
            <a:off x="-118262" y="814251"/>
            <a:ext cx="7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2012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7ECAF6-E3E6-C685-554E-E84C1F8F0526}"/>
              </a:ext>
            </a:extLst>
          </p:cNvPr>
          <p:cNvGrpSpPr/>
          <p:nvPr/>
        </p:nvGrpSpPr>
        <p:grpSpPr>
          <a:xfrm>
            <a:off x="6226842" y="120633"/>
            <a:ext cx="5854823" cy="2093787"/>
            <a:chOff x="6254542" y="1722922"/>
            <a:chExt cx="5854823" cy="209378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F45D4D-DF5B-E870-A32C-40240FC05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2676"/>
            <a:stretch/>
          </p:blipFill>
          <p:spPr>
            <a:xfrm>
              <a:off x="6852787" y="1722922"/>
              <a:ext cx="5256578" cy="209378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D77683-5E4C-3EF3-FFF9-EC44746B9A07}"/>
                </a:ext>
              </a:extLst>
            </p:cNvPr>
            <p:cNvSpPr txBox="1"/>
            <p:nvPr/>
          </p:nvSpPr>
          <p:spPr>
            <a:xfrm rot="16200000">
              <a:off x="6062020" y="2644485"/>
              <a:ext cx="75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2021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9A0765-DB09-A8A0-F689-04CF53460727}"/>
              </a:ext>
            </a:extLst>
          </p:cNvPr>
          <p:cNvGrpSpPr/>
          <p:nvPr/>
        </p:nvGrpSpPr>
        <p:grpSpPr>
          <a:xfrm>
            <a:off x="6339404" y="2809218"/>
            <a:ext cx="5208782" cy="754376"/>
            <a:chOff x="6290515" y="425568"/>
            <a:chExt cx="5208782" cy="7543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15F44A-F880-2876-B220-B9F637646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5498" y="454229"/>
              <a:ext cx="4656429" cy="7021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B3967-B60C-2075-35F0-39BAF78F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17412" y="1029917"/>
              <a:ext cx="1681885" cy="1500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E1F1E0-EA9D-E09E-7304-DE393C3870D3}"/>
                </a:ext>
              </a:extLst>
            </p:cNvPr>
            <p:cNvSpPr txBox="1"/>
            <p:nvPr/>
          </p:nvSpPr>
          <p:spPr>
            <a:xfrm rot="16200000">
              <a:off x="6097993" y="618090"/>
              <a:ext cx="75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2021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0B5C8B-5B7C-F199-FCE0-2BE8DF727854}"/>
              </a:ext>
            </a:extLst>
          </p:cNvPr>
          <p:cNvSpPr txBox="1"/>
          <p:nvPr/>
        </p:nvSpPr>
        <p:spPr>
          <a:xfrm rot="16200000">
            <a:off x="6143866" y="5012379"/>
            <a:ext cx="75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328605-D973-6C36-E03B-A2AFA1EF80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58" y="2707753"/>
            <a:ext cx="5051326" cy="797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5EE40B-0C15-EA5A-D643-FA1757CF4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9272" y="2497186"/>
            <a:ext cx="2133898" cy="2381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2F3F019-F0FF-1574-B5EC-961C23A17ABA}"/>
              </a:ext>
            </a:extLst>
          </p:cNvPr>
          <p:cNvSpPr txBox="1"/>
          <p:nvPr/>
        </p:nvSpPr>
        <p:spPr>
          <a:xfrm rot="16200000">
            <a:off x="-118263" y="2838229"/>
            <a:ext cx="7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2017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042F0F-AD85-FDED-17B8-08FA88DDE48C}"/>
              </a:ext>
            </a:extLst>
          </p:cNvPr>
          <p:cNvCxnSpPr>
            <a:cxnSpLocks/>
          </p:cNvCxnSpPr>
          <p:nvPr/>
        </p:nvCxnSpPr>
        <p:spPr>
          <a:xfrm>
            <a:off x="6089584" y="-28918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12E25B-9F6D-72F6-F0AC-93AAB8CEC156}"/>
              </a:ext>
            </a:extLst>
          </p:cNvPr>
          <p:cNvCxnSpPr>
            <a:cxnSpLocks/>
          </p:cNvCxnSpPr>
          <p:nvPr/>
        </p:nvCxnSpPr>
        <p:spPr>
          <a:xfrm>
            <a:off x="6096000" y="3889614"/>
            <a:ext cx="60608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518123-F6D8-970A-0F58-F6F998A20640}"/>
              </a:ext>
            </a:extLst>
          </p:cNvPr>
          <p:cNvCxnSpPr>
            <a:cxnSpLocks/>
          </p:cNvCxnSpPr>
          <p:nvPr/>
        </p:nvCxnSpPr>
        <p:spPr>
          <a:xfrm>
            <a:off x="-72377" y="2022309"/>
            <a:ext cx="61619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733145-862F-D7AD-3134-9BC2071B8113}"/>
              </a:ext>
            </a:extLst>
          </p:cNvPr>
          <p:cNvCxnSpPr>
            <a:cxnSpLocks/>
          </p:cNvCxnSpPr>
          <p:nvPr/>
        </p:nvCxnSpPr>
        <p:spPr>
          <a:xfrm>
            <a:off x="-48358" y="4263392"/>
            <a:ext cx="61379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058CF2E-8C02-4CEF-57A4-865CA56B89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373" y="4862477"/>
            <a:ext cx="4620117" cy="8594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2DF78DC-EA36-1862-61C6-DA583F96F1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353" y="5420590"/>
            <a:ext cx="1381318" cy="29531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BE96E4-593C-230A-5F8D-3F427707454D}"/>
              </a:ext>
            </a:extLst>
          </p:cNvPr>
          <p:cNvCxnSpPr>
            <a:cxnSpLocks/>
          </p:cNvCxnSpPr>
          <p:nvPr/>
        </p:nvCxnSpPr>
        <p:spPr>
          <a:xfrm>
            <a:off x="6089584" y="2569351"/>
            <a:ext cx="60673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D6A1C19-77B9-8088-3940-34F2944E2D60}"/>
              </a:ext>
            </a:extLst>
          </p:cNvPr>
          <p:cNvSpPr txBox="1"/>
          <p:nvPr/>
        </p:nvSpPr>
        <p:spPr>
          <a:xfrm rot="16200000">
            <a:off x="-27242" y="5154053"/>
            <a:ext cx="7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23704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38D10-FACA-78FC-3AE7-6B631E7A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" y="0"/>
            <a:ext cx="4370784" cy="207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93A6-E6B3-8C41-1822-5449008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44" y="1917537"/>
            <a:ext cx="2556461" cy="2330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527E7B-C827-E32D-D3D0-E440424911E1}"/>
              </a:ext>
            </a:extLst>
          </p:cNvPr>
          <p:cNvSpPr txBox="1"/>
          <p:nvPr/>
        </p:nvSpPr>
        <p:spPr>
          <a:xfrm>
            <a:off x="6505452" y="713124"/>
            <a:ext cx="3745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Weather variability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95062-3BF5-D976-A679-13AC4C639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06" y="2390151"/>
            <a:ext cx="10583752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38D10-FACA-78FC-3AE7-6B631E7A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" y="0"/>
            <a:ext cx="4370784" cy="207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93A6-E6B3-8C41-1822-5449008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44" y="1917537"/>
            <a:ext cx="2556461" cy="233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652CB-7465-E142-64C4-CC492721E8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694"/>
          <a:stretch/>
        </p:blipFill>
        <p:spPr>
          <a:xfrm>
            <a:off x="1773420" y="2034081"/>
            <a:ext cx="9107171" cy="4739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9F56D-C200-6456-24A0-0AC6C04E99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19" t="76487" r="17254"/>
          <a:stretch/>
        </p:blipFill>
        <p:spPr>
          <a:xfrm>
            <a:off x="5434179" y="286808"/>
            <a:ext cx="5967663" cy="14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83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38D10-FACA-78FC-3AE7-6B631E7A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" y="0"/>
            <a:ext cx="4370784" cy="207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93A6-E6B3-8C41-1822-5449008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44" y="1917537"/>
            <a:ext cx="2556461" cy="233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464A17-4353-5692-BD2C-7432494F8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414" y="0"/>
            <a:ext cx="55117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F7C3C3-E159-5B2A-ADDA-C720B29D9B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-460"/>
          <a:stretch/>
        </p:blipFill>
        <p:spPr>
          <a:xfrm>
            <a:off x="0" y="2814827"/>
            <a:ext cx="5669414" cy="38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38D10-FACA-78FC-3AE7-6B631E7A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" y="0"/>
            <a:ext cx="4370784" cy="207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93A6-E6B3-8C41-1822-5449008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44" y="1917537"/>
            <a:ext cx="2556461" cy="233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65EC55-2B04-68D1-099A-EA584CD86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84" y="2342520"/>
            <a:ext cx="10860016" cy="4515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FC4130-651E-8A0D-2FF1-721461ECDB99}"/>
              </a:ext>
            </a:extLst>
          </p:cNvPr>
          <p:cNvSpPr txBox="1"/>
          <p:nvPr/>
        </p:nvSpPr>
        <p:spPr>
          <a:xfrm>
            <a:off x="5852072" y="713124"/>
            <a:ext cx="5052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Historical temporal trends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in power density</a:t>
            </a:r>
          </a:p>
        </p:txBody>
      </p:sp>
    </p:spTree>
    <p:extLst>
      <p:ext uri="{BB962C8B-B14F-4D97-AF65-F5344CB8AC3E}">
        <p14:creationId xmlns:p14="http://schemas.microsoft.com/office/powerpoint/2010/main" val="386949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38D10-FACA-78FC-3AE7-6B631E7A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" y="0"/>
            <a:ext cx="4370784" cy="207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93A6-E6B3-8C41-1822-5449008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44" y="1917537"/>
            <a:ext cx="2556461" cy="233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FC4130-651E-8A0D-2FF1-721461ECDB99}"/>
              </a:ext>
            </a:extLst>
          </p:cNvPr>
          <p:cNvSpPr txBox="1"/>
          <p:nvPr/>
        </p:nvSpPr>
        <p:spPr>
          <a:xfrm>
            <a:off x="5852072" y="713124"/>
            <a:ext cx="5052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Historical temporal trends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in weather variability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F17CE-09D8-7AF5-E41D-BB5E4B8CB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23" y="2418730"/>
            <a:ext cx="10659963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8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38D10-FACA-78FC-3AE7-6B631E7A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" y="0"/>
            <a:ext cx="4370784" cy="207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93A6-E6B3-8C41-1822-5449008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44" y="1917537"/>
            <a:ext cx="2556461" cy="233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FC4130-651E-8A0D-2FF1-721461ECDB99}"/>
              </a:ext>
            </a:extLst>
          </p:cNvPr>
          <p:cNvSpPr txBox="1"/>
          <p:nvPr/>
        </p:nvSpPr>
        <p:spPr>
          <a:xfrm>
            <a:off x="5852072" y="713124"/>
            <a:ext cx="5052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Historical temporal trends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in wind drought severity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D169F-B2E9-FD4A-7773-937714566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41" y="2456836"/>
            <a:ext cx="10631384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60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38D10-FACA-78FC-3AE7-6B631E7AC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" y="0"/>
            <a:ext cx="4370784" cy="207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93A6-E6B3-8C41-1822-5449008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44" y="1917537"/>
            <a:ext cx="2556461" cy="233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FC4130-651E-8A0D-2FF1-721461ECDB99}"/>
              </a:ext>
            </a:extLst>
          </p:cNvPr>
          <p:cNvSpPr txBox="1"/>
          <p:nvPr/>
        </p:nvSpPr>
        <p:spPr>
          <a:xfrm>
            <a:off x="5852072" y="713124"/>
            <a:ext cx="5052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Historical temporal trends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in wind drought area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20C04F-D9AA-48DE-F308-382CF577C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261" y="2034081"/>
            <a:ext cx="6494478" cy="4698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95819E-5995-CEB8-9C89-315855115C15}"/>
              </a:ext>
            </a:extLst>
          </p:cNvPr>
          <p:cNvSpPr txBox="1"/>
          <p:nvPr/>
        </p:nvSpPr>
        <p:spPr>
          <a:xfrm>
            <a:off x="9804908" y="5988270"/>
            <a:ext cx="90534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1.50 W m</a:t>
            </a:r>
            <a:r>
              <a:rPr lang="en-US" sz="1200" b="1" baseline="30000" dirty="0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048877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DAE97C-CB40-AACE-D01C-F6AFA523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34" y="389565"/>
            <a:ext cx="4724463" cy="1228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0E12B-3006-FDEC-879C-7C4F3DAD0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118" y="3889614"/>
            <a:ext cx="5321547" cy="2523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46FD1-C7C8-0D06-E08B-129178174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865" y="6402139"/>
            <a:ext cx="2684699" cy="2447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B497E9-B564-6E21-24B7-FDC78FF5677D}"/>
              </a:ext>
            </a:extLst>
          </p:cNvPr>
          <p:cNvSpPr txBox="1"/>
          <p:nvPr/>
        </p:nvSpPr>
        <p:spPr>
          <a:xfrm rot="16200000">
            <a:off x="-118262" y="814251"/>
            <a:ext cx="7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2012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7ECAF6-E3E6-C685-554E-E84C1F8F0526}"/>
              </a:ext>
            </a:extLst>
          </p:cNvPr>
          <p:cNvGrpSpPr/>
          <p:nvPr/>
        </p:nvGrpSpPr>
        <p:grpSpPr>
          <a:xfrm>
            <a:off x="6226842" y="120633"/>
            <a:ext cx="5854823" cy="2093787"/>
            <a:chOff x="6254542" y="1722922"/>
            <a:chExt cx="5854823" cy="209378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F45D4D-DF5B-E870-A32C-40240FC05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2676"/>
            <a:stretch/>
          </p:blipFill>
          <p:spPr>
            <a:xfrm>
              <a:off x="6852787" y="1722922"/>
              <a:ext cx="5256578" cy="209378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D77683-5E4C-3EF3-FFF9-EC44746B9A07}"/>
                </a:ext>
              </a:extLst>
            </p:cNvPr>
            <p:cNvSpPr txBox="1"/>
            <p:nvPr/>
          </p:nvSpPr>
          <p:spPr>
            <a:xfrm rot="16200000">
              <a:off x="6062020" y="2644485"/>
              <a:ext cx="75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2021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9A0765-DB09-A8A0-F689-04CF53460727}"/>
              </a:ext>
            </a:extLst>
          </p:cNvPr>
          <p:cNvGrpSpPr/>
          <p:nvPr/>
        </p:nvGrpSpPr>
        <p:grpSpPr>
          <a:xfrm>
            <a:off x="6339404" y="2809218"/>
            <a:ext cx="5208782" cy="754376"/>
            <a:chOff x="6290515" y="425568"/>
            <a:chExt cx="5208782" cy="7543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15F44A-F880-2876-B220-B9F637646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5498" y="454229"/>
              <a:ext cx="4656429" cy="7021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B3967-B60C-2075-35F0-39BAF78F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17412" y="1029917"/>
              <a:ext cx="1681885" cy="1500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E1F1E0-EA9D-E09E-7304-DE393C3870D3}"/>
                </a:ext>
              </a:extLst>
            </p:cNvPr>
            <p:cNvSpPr txBox="1"/>
            <p:nvPr/>
          </p:nvSpPr>
          <p:spPr>
            <a:xfrm rot="16200000">
              <a:off x="6097993" y="618090"/>
              <a:ext cx="75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2021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0B5C8B-5B7C-F199-FCE0-2BE8DF727854}"/>
              </a:ext>
            </a:extLst>
          </p:cNvPr>
          <p:cNvSpPr txBox="1"/>
          <p:nvPr/>
        </p:nvSpPr>
        <p:spPr>
          <a:xfrm rot="16200000">
            <a:off x="6143866" y="5012379"/>
            <a:ext cx="75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328605-D973-6C36-E03B-A2AFA1EF80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58" y="2707753"/>
            <a:ext cx="5051326" cy="797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5EE40B-0C15-EA5A-D643-FA1757CF4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9272" y="2497186"/>
            <a:ext cx="2133898" cy="2381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2F3F019-F0FF-1574-B5EC-961C23A17ABA}"/>
              </a:ext>
            </a:extLst>
          </p:cNvPr>
          <p:cNvSpPr txBox="1"/>
          <p:nvPr/>
        </p:nvSpPr>
        <p:spPr>
          <a:xfrm rot="16200000">
            <a:off x="-118263" y="2838229"/>
            <a:ext cx="7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2017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042F0F-AD85-FDED-17B8-08FA88DDE48C}"/>
              </a:ext>
            </a:extLst>
          </p:cNvPr>
          <p:cNvCxnSpPr>
            <a:cxnSpLocks/>
          </p:cNvCxnSpPr>
          <p:nvPr/>
        </p:nvCxnSpPr>
        <p:spPr>
          <a:xfrm>
            <a:off x="6089584" y="-28918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12E25B-9F6D-72F6-F0AC-93AAB8CEC156}"/>
              </a:ext>
            </a:extLst>
          </p:cNvPr>
          <p:cNvCxnSpPr>
            <a:cxnSpLocks/>
          </p:cNvCxnSpPr>
          <p:nvPr/>
        </p:nvCxnSpPr>
        <p:spPr>
          <a:xfrm>
            <a:off x="6096000" y="3889614"/>
            <a:ext cx="60608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518123-F6D8-970A-0F58-F6F998A20640}"/>
              </a:ext>
            </a:extLst>
          </p:cNvPr>
          <p:cNvCxnSpPr>
            <a:cxnSpLocks/>
          </p:cNvCxnSpPr>
          <p:nvPr/>
        </p:nvCxnSpPr>
        <p:spPr>
          <a:xfrm>
            <a:off x="-72377" y="2022309"/>
            <a:ext cx="61619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733145-862F-D7AD-3134-9BC2071B8113}"/>
              </a:ext>
            </a:extLst>
          </p:cNvPr>
          <p:cNvCxnSpPr>
            <a:cxnSpLocks/>
          </p:cNvCxnSpPr>
          <p:nvPr/>
        </p:nvCxnSpPr>
        <p:spPr>
          <a:xfrm>
            <a:off x="-48358" y="4263392"/>
            <a:ext cx="61379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058CF2E-8C02-4CEF-57A4-865CA56B89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373" y="4862477"/>
            <a:ext cx="4620117" cy="8594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2DF78DC-EA36-1862-61C6-DA583F96F1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353" y="5420590"/>
            <a:ext cx="1381318" cy="29531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BE96E4-593C-230A-5F8D-3F427707454D}"/>
              </a:ext>
            </a:extLst>
          </p:cNvPr>
          <p:cNvCxnSpPr>
            <a:cxnSpLocks/>
          </p:cNvCxnSpPr>
          <p:nvPr/>
        </p:nvCxnSpPr>
        <p:spPr>
          <a:xfrm>
            <a:off x="6089584" y="2569351"/>
            <a:ext cx="60673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D6A1C19-77B9-8088-3940-34F2944E2D60}"/>
              </a:ext>
            </a:extLst>
          </p:cNvPr>
          <p:cNvSpPr txBox="1"/>
          <p:nvPr/>
        </p:nvSpPr>
        <p:spPr>
          <a:xfrm rot="16200000">
            <a:off x="-27242" y="5154053"/>
            <a:ext cx="7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EA6B03-13E3-B2F3-D8FB-4F55EAD754BD}"/>
              </a:ext>
            </a:extLst>
          </p:cNvPr>
          <p:cNvSpPr txBox="1"/>
          <p:nvPr/>
        </p:nvSpPr>
        <p:spPr>
          <a:xfrm rot="1402164">
            <a:off x="649097" y="2414700"/>
            <a:ext cx="10258758" cy="184665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Thanks to Kate Marvel, Eva </a:t>
            </a:r>
            <a:r>
              <a:rPr lang="en-US" sz="3200" dirty="0" err="1">
                <a:solidFill>
                  <a:schemeClr val="accent1"/>
                </a:solidFill>
              </a:rPr>
              <a:t>Ahbe</a:t>
            </a:r>
            <a:r>
              <a:rPr lang="en-US" sz="3200" dirty="0">
                <a:solidFill>
                  <a:schemeClr val="accent1"/>
                </a:solidFill>
              </a:rPr>
              <a:t>, Anna </a:t>
            </a:r>
            <a:r>
              <a:rPr lang="en-US" sz="3200" dirty="0" err="1">
                <a:solidFill>
                  <a:schemeClr val="accent1"/>
                </a:solidFill>
              </a:rPr>
              <a:t>Possner</a:t>
            </a:r>
            <a:r>
              <a:rPr lang="en-US" sz="3200" dirty="0">
                <a:solidFill>
                  <a:schemeClr val="accent1"/>
                </a:solidFill>
              </a:rPr>
              <a:t>, and, especially, Enrico </a:t>
            </a:r>
            <a:r>
              <a:rPr lang="en-US" sz="3200" dirty="0" err="1">
                <a:solidFill>
                  <a:schemeClr val="accent1"/>
                </a:solidFill>
              </a:rPr>
              <a:t>Antonini</a:t>
            </a:r>
            <a:r>
              <a:rPr lang="en-US" sz="3200" dirty="0">
                <a:solidFill>
                  <a:schemeClr val="accent1"/>
                </a:solidFill>
              </a:rPr>
              <a:t>, for advancing this research at the intersection of wind energy and the geophysical sciences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(and thanks Gates Ventures for funding)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E64B-8031-D00A-136D-2D14882F9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94"/>
          <a:stretch/>
        </p:blipFill>
        <p:spPr>
          <a:xfrm>
            <a:off x="2868328" y="142759"/>
            <a:ext cx="6096835" cy="3172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255CA-A00D-5BE8-C526-05879F3480FC}"/>
              </a:ext>
            </a:extLst>
          </p:cNvPr>
          <p:cNvSpPr txBox="1"/>
          <p:nvPr/>
        </p:nvSpPr>
        <p:spPr>
          <a:xfrm>
            <a:off x="746989" y="2547339"/>
            <a:ext cx="11015082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Conclusions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400" dirty="0">
                <a:solidFill>
                  <a:schemeClr val="accent1"/>
                </a:solidFill>
              </a:rPr>
              <a:t>There are a lot of places with strong, reliable winds, but not everywhere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400" dirty="0">
                <a:solidFill>
                  <a:schemeClr val="accent1"/>
                </a:solidFill>
              </a:rPr>
              <a:t>At regional scale in good places, 2 W/m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 = 2 MW/km</a:t>
            </a:r>
            <a:r>
              <a:rPr lang="en-US" sz="2400" baseline="30000" dirty="0">
                <a:solidFill>
                  <a:schemeClr val="accent1"/>
                </a:solidFill>
              </a:rPr>
              <a:t>2</a:t>
            </a:r>
            <a:r>
              <a:rPr lang="en-US" sz="2400" dirty="0">
                <a:solidFill>
                  <a:schemeClr val="accent1"/>
                </a:solidFill>
              </a:rPr>
              <a:t> is a reasonable expectation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sz="2400" dirty="0">
                <a:solidFill>
                  <a:schemeClr val="accent1"/>
                </a:solidFill>
              </a:rPr>
              <a:t>This value is limited by the ability of large-scale pressure forces to replenish energy removed by wind turbines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000" dirty="0">
                <a:solidFill>
                  <a:schemeClr val="accent1"/>
                </a:solidFill>
              </a:rPr>
              <a:t>The length scale for replenishment is proportional to wind speeds and inversely proportional 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	to the Coriolis parameter (and so shorter at high latitudes), but is typically some 10s of km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84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DAE97C-CB40-AACE-D01C-F6AFA523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34" y="389565"/>
            <a:ext cx="4724463" cy="1228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0E12B-3006-FDEC-879C-7C4F3DAD0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118" y="3889614"/>
            <a:ext cx="5321547" cy="2523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46FD1-C7C8-0D06-E08B-129178174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865" y="6402139"/>
            <a:ext cx="2684699" cy="2447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B497E9-B564-6E21-24B7-FDC78FF5677D}"/>
              </a:ext>
            </a:extLst>
          </p:cNvPr>
          <p:cNvSpPr txBox="1"/>
          <p:nvPr/>
        </p:nvSpPr>
        <p:spPr>
          <a:xfrm rot="16200000">
            <a:off x="-118262" y="814251"/>
            <a:ext cx="7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2012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7ECAF6-E3E6-C685-554E-E84C1F8F0526}"/>
              </a:ext>
            </a:extLst>
          </p:cNvPr>
          <p:cNvGrpSpPr/>
          <p:nvPr/>
        </p:nvGrpSpPr>
        <p:grpSpPr>
          <a:xfrm>
            <a:off x="6226842" y="120633"/>
            <a:ext cx="5854823" cy="2093787"/>
            <a:chOff x="6254542" y="1722922"/>
            <a:chExt cx="5854823" cy="209378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F45D4D-DF5B-E870-A32C-40240FC05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2676"/>
            <a:stretch/>
          </p:blipFill>
          <p:spPr>
            <a:xfrm>
              <a:off x="6852787" y="1722922"/>
              <a:ext cx="5256578" cy="209378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D77683-5E4C-3EF3-FFF9-EC44746B9A07}"/>
                </a:ext>
              </a:extLst>
            </p:cNvPr>
            <p:cNvSpPr txBox="1"/>
            <p:nvPr/>
          </p:nvSpPr>
          <p:spPr>
            <a:xfrm rot="16200000">
              <a:off x="6062020" y="2644485"/>
              <a:ext cx="75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2021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9A0765-DB09-A8A0-F689-04CF53460727}"/>
              </a:ext>
            </a:extLst>
          </p:cNvPr>
          <p:cNvGrpSpPr/>
          <p:nvPr/>
        </p:nvGrpSpPr>
        <p:grpSpPr>
          <a:xfrm>
            <a:off x="6339404" y="2809218"/>
            <a:ext cx="5208782" cy="754376"/>
            <a:chOff x="6290515" y="425568"/>
            <a:chExt cx="5208782" cy="7543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15F44A-F880-2876-B220-B9F637646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5498" y="454229"/>
              <a:ext cx="4656429" cy="7021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B3967-B60C-2075-35F0-39BAF78F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17412" y="1029917"/>
              <a:ext cx="1681885" cy="15002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E1F1E0-EA9D-E09E-7304-DE393C3870D3}"/>
                </a:ext>
              </a:extLst>
            </p:cNvPr>
            <p:cNvSpPr txBox="1"/>
            <p:nvPr/>
          </p:nvSpPr>
          <p:spPr>
            <a:xfrm rot="16200000">
              <a:off x="6097993" y="618090"/>
              <a:ext cx="75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2021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0B5C8B-5B7C-F199-FCE0-2BE8DF727854}"/>
              </a:ext>
            </a:extLst>
          </p:cNvPr>
          <p:cNvSpPr txBox="1"/>
          <p:nvPr/>
        </p:nvSpPr>
        <p:spPr>
          <a:xfrm rot="16200000">
            <a:off x="6143866" y="5012379"/>
            <a:ext cx="75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2024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328605-D973-6C36-E03B-A2AFA1EF80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558" y="2707753"/>
            <a:ext cx="5051326" cy="797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5EE40B-0C15-EA5A-D643-FA1757CF4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9272" y="2497186"/>
            <a:ext cx="2133898" cy="2381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2F3F019-F0FF-1574-B5EC-961C23A17ABA}"/>
              </a:ext>
            </a:extLst>
          </p:cNvPr>
          <p:cNvSpPr txBox="1"/>
          <p:nvPr/>
        </p:nvSpPr>
        <p:spPr>
          <a:xfrm rot="16200000">
            <a:off x="-118263" y="2838229"/>
            <a:ext cx="7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2017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042F0F-AD85-FDED-17B8-08FA88DDE48C}"/>
              </a:ext>
            </a:extLst>
          </p:cNvPr>
          <p:cNvCxnSpPr>
            <a:cxnSpLocks/>
          </p:cNvCxnSpPr>
          <p:nvPr/>
        </p:nvCxnSpPr>
        <p:spPr>
          <a:xfrm>
            <a:off x="6089584" y="-28918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12E25B-9F6D-72F6-F0AC-93AAB8CEC156}"/>
              </a:ext>
            </a:extLst>
          </p:cNvPr>
          <p:cNvCxnSpPr>
            <a:cxnSpLocks/>
          </p:cNvCxnSpPr>
          <p:nvPr/>
        </p:nvCxnSpPr>
        <p:spPr>
          <a:xfrm>
            <a:off x="6096000" y="3889614"/>
            <a:ext cx="60608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518123-F6D8-970A-0F58-F6F998A20640}"/>
              </a:ext>
            </a:extLst>
          </p:cNvPr>
          <p:cNvCxnSpPr>
            <a:cxnSpLocks/>
          </p:cNvCxnSpPr>
          <p:nvPr/>
        </p:nvCxnSpPr>
        <p:spPr>
          <a:xfrm>
            <a:off x="-72377" y="2022309"/>
            <a:ext cx="61619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733145-862F-D7AD-3134-9BC2071B8113}"/>
              </a:ext>
            </a:extLst>
          </p:cNvPr>
          <p:cNvCxnSpPr>
            <a:cxnSpLocks/>
          </p:cNvCxnSpPr>
          <p:nvPr/>
        </p:nvCxnSpPr>
        <p:spPr>
          <a:xfrm>
            <a:off x="-48358" y="4263392"/>
            <a:ext cx="61379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B058CF2E-8C02-4CEF-57A4-865CA56B89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373" y="4862477"/>
            <a:ext cx="4620117" cy="8594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2DF78DC-EA36-1862-61C6-DA583F96F1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353" y="5420590"/>
            <a:ext cx="1381318" cy="29531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3BE96E4-593C-230A-5F8D-3F427707454D}"/>
              </a:ext>
            </a:extLst>
          </p:cNvPr>
          <p:cNvCxnSpPr>
            <a:cxnSpLocks/>
          </p:cNvCxnSpPr>
          <p:nvPr/>
        </p:nvCxnSpPr>
        <p:spPr>
          <a:xfrm>
            <a:off x="6089584" y="2569351"/>
            <a:ext cx="60673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D6A1C19-77B9-8088-3940-34F2944E2D60}"/>
              </a:ext>
            </a:extLst>
          </p:cNvPr>
          <p:cNvSpPr txBox="1"/>
          <p:nvPr/>
        </p:nvSpPr>
        <p:spPr>
          <a:xfrm rot="16200000">
            <a:off x="-27242" y="5154053"/>
            <a:ext cx="75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901A8-AB21-99A4-0DD5-2B46A30FB213}"/>
              </a:ext>
            </a:extLst>
          </p:cNvPr>
          <p:cNvSpPr txBox="1"/>
          <p:nvPr/>
        </p:nvSpPr>
        <p:spPr>
          <a:xfrm>
            <a:off x="172346" y="1556321"/>
            <a:ext cx="6097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https://www.nature.com/articles/nclimate1683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C8A18-0013-CD2B-67AF-B1526866FC1E}"/>
              </a:ext>
            </a:extLst>
          </p:cNvPr>
          <p:cNvSpPr txBox="1"/>
          <p:nvPr/>
        </p:nvSpPr>
        <p:spPr>
          <a:xfrm>
            <a:off x="172346" y="3601766"/>
            <a:ext cx="75800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https://journals.ametsoc.org/view/journals/clim/30/6/jcli-d-15-0614.1.xml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A712D-3124-8992-DE86-8D33E66EA3D1}"/>
              </a:ext>
            </a:extLst>
          </p:cNvPr>
          <p:cNvSpPr txBox="1"/>
          <p:nvPr/>
        </p:nvSpPr>
        <p:spPr>
          <a:xfrm>
            <a:off x="172346" y="6039350"/>
            <a:ext cx="6097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https://www.pnas.org/doi/full/10.1073/pnas.1705710114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27A2B-96CD-7C30-9D53-4C8E8CBEDF5E}"/>
              </a:ext>
            </a:extLst>
          </p:cNvPr>
          <p:cNvSpPr txBox="1"/>
          <p:nvPr/>
        </p:nvSpPr>
        <p:spPr>
          <a:xfrm>
            <a:off x="6226842" y="3480068"/>
            <a:ext cx="6097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https://www.pnas.org/doi/abs/10.1073/pnas.2103875118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448CB-E538-8042-702C-D906B61EE738}"/>
              </a:ext>
            </a:extLst>
          </p:cNvPr>
          <p:cNvSpPr txBox="1"/>
          <p:nvPr/>
        </p:nvSpPr>
        <p:spPr>
          <a:xfrm>
            <a:off x="6226843" y="2162488"/>
            <a:ext cx="59300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https://www.sciencedirect.com/science/article/abs/pii/S0306261920314835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C0C7D3-2CA1-1406-B6CA-919ABB025FB2}"/>
              </a:ext>
            </a:extLst>
          </p:cNvPr>
          <p:cNvSpPr txBox="1"/>
          <p:nvPr/>
        </p:nvSpPr>
        <p:spPr>
          <a:xfrm>
            <a:off x="6226842" y="6488668"/>
            <a:ext cx="6097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https://www.nature.com/articles/s43247-024-01260-7</a:t>
            </a:r>
          </a:p>
        </p:txBody>
      </p:sp>
    </p:spTree>
    <p:extLst>
      <p:ext uri="{BB962C8B-B14F-4D97-AF65-F5344CB8AC3E}">
        <p14:creationId xmlns:p14="http://schemas.microsoft.com/office/powerpoint/2010/main" val="328713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DAE97C-CB40-AACE-D01C-F6AFA523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30" y="69456"/>
            <a:ext cx="8333650" cy="2166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C865B5-F54F-343B-3212-DF3C7E9023C0}"/>
              </a:ext>
            </a:extLst>
          </p:cNvPr>
          <p:cNvSpPr txBox="1"/>
          <p:nvPr/>
        </p:nvSpPr>
        <p:spPr>
          <a:xfrm>
            <a:off x="1403288" y="2770350"/>
            <a:ext cx="89629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We distributed representations of wind turbines, at different densities,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sz="2400" dirty="0">
                <a:solidFill>
                  <a:schemeClr val="accent1"/>
                </a:solidFill>
              </a:rPr>
              <a:t>Across the entire surface of the Earth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sz="2400" dirty="0">
                <a:solidFill>
                  <a:schemeClr val="accent1"/>
                </a:solidFill>
              </a:rPr>
              <a:t>Throughout the volume of the atmosphere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How much power can be produced?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What are the effects on climate?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C6041-A280-E22F-0CE7-BC184AC419F9}"/>
              </a:ext>
            </a:extLst>
          </p:cNvPr>
          <p:cNvSpPr txBox="1"/>
          <p:nvPr/>
        </p:nvSpPr>
        <p:spPr>
          <a:xfrm>
            <a:off x="1403288" y="5797485"/>
            <a:ext cx="80033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 would like to hire a postdoc to continue this work, looking at smaller spatial scales.</a:t>
            </a:r>
          </a:p>
        </p:txBody>
      </p:sp>
    </p:spTree>
    <p:extLst>
      <p:ext uri="{BB962C8B-B14F-4D97-AF65-F5344CB8AC3E}">
        <p14:creationId xmlns:p14="http://schemas.microsoft.com/office/powerpoint/2010/main" val="195766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DAE97C-CB40-AACE-D01C-F6AFA523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30" y="69456"/>
            <a:ext cx="8333650" cy="2166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B36BC-6FEC-A10F-C1E7-8D11F5191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197" y="2236205"/>
            <a:ext cx="8973803" cy="430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57014-0EED-FD8A-2117-19973FA99536}"/>
              </a:ext>
            </a:extLst>
          </p:cNvPr>
          <p:cNvSpPr txBox="1"/>
          <p:nvPr/>
        </p:nvSpPr>
        <p:spPr>
          <a:xfrm>
            <a:off x="218737" y="5337014"/>
            <a:ext cx="404525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Geophysical potential: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Near surface &gt; 400 TW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Whole atmosphere &gt; 1800 TW</a:t>
            </a:r>
          </a:p>
        </p:txBody>
      </p:sp>
    </p:spTree>
    <p:extLst>
      <p:ext uri="{BB962C8B-B14F-4D97-AF65-F5344CB8AC3E}">
        <p14:creationId xmlns:p14="http://schemas.microsoft.com/office/powerpoint/2010/main" val="144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DAE97C-CB40-AACE-D01C-F6AFA523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72513" cy="1500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7BFD46-5939-F84F-5933-1D30F3CD9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513" y="0"/>
            <a:ext cx="6287377" cy="6706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99D87C-1D1F-F4C6-B798-A36778863CE8}"/>
              </a:ext>
            </a:extLst>
          </p:cNvPr>
          <p:cNvSpPr txBox="1"/>
          <p:nvPr/>
        </p:nvSpPr>
        <p:spPr>
          <a:xfrm>
            <a:off x="517119" y="2903888"/>
            <a:ext cx="501740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Zonal mean temperature changes are &lt; 0.1 K/TW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Zonal mean precipitation changes are &lt; 0.1%/TW</a:t>
            </a:r>
          </a:p>
        </p:txBody>
      </p:sp>
    </p:spTree>
    <p:extLst>
      <p:ext uri="{BB962C8B-B14F-4D97-AF65-F5344CB8AC3E}">
        <p14:creationId xmlns:p14="http://schemas.microsoft.com/office/powerpoint/2010/main" val="8600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DAE97C-CB40-AACE-D01C-F6AFA523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30" y="69456"/>
            <a:ext cx="8333650" cy="2166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73307B-3668-2E97-FEDC-D7B6418F4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382" y="2236206"/>
            <a:ext cx="7321617" cy="3625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CBE408-E3DD-8B03-CE1B-7AA77CF45E39}"/>
              </a:ext>
            </a:extLst>
          </p:cNvPr>
          <p:cNvSpPr txBox="1"/>
          <p:nvPr/>
        </p:nvSpPr>
        <p:spPr>
          <a:xfrm>
            <a:off x="295740" y="4720997"/>
            <a:ext cx="504628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Wind turbines near surface affect where </a:t>
            </a:r>
            <a:r>
              <a:rPr lang="en-US" sz="2000" dirty="0">
                <a:solidFill>
                  <a:schemeClr val="accent1"/>
                </a:solidFill>
              </a:rPr>
              <a:t>kinetic energy gets dissipated.</a:t>
            </a:r>
            <a:br>
              <a:rPr lang="en-US" sz="2000" dirty="0">
                <a:solidFill>
                  <a:schemeClr val="accent1"/>
                </a:solidFill>
              </a:rPr>
            </a:b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High-altitude wind turbines affect how much </a:t>
            </a:r>
            <a:r>
              <a:rPr lang="en-US" sz="2000" dirty="0">
                <a:solidFill>
                  <a:schemeClr val="accent1"/>
                </a:solidFill>
              </a:rPr>
              <a:t>kinetic energy gets produced and dissipated.</a:t>
            </a:r>
          </a:p>
        </p:txBody>
      </p:sp>
    </p:spTree>
    <p:extLst>
      <p:ext uri="{BB962C8B-B14F-4D97-AF65-F5344CB8AC3E}">
        <p14:creationId xmlns:p14="http://schemas.microsoft.com/office/powerpoint/2010/main" val="30610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F2A49-2612-A126-E52C-D73D8BFF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06"/>
          <a:stretch/>
        </p:blipFill>
        <p:spPr>
          <a:xfrm>
            <a:off x="18170" y="1530417"/>
            <a:ext cx="12192000" cy="5327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A6F3F2-049B-34CA-BC6E-C3B8EF2B0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" y="282187"/>
            <a:ext cx="7901294" cy="1248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062DFC-EE7C-A647-101C-DB697DD0A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58" y="0"/>
            <a:ext cx="3381847" cy="35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356028-BA1B-80EE-AD36-11250A80E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124" y="95263"/>
            <a:ext cx="1714739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8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3721F3-9A68-DE91-1AD2-DD5011B89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65" y="154004"/>
            <a:ext cx="5302038" cy="986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9A4C75-03EF-0B47-52A4-46B3BAFF2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34" y="801362"/>
            <a:ext cx="1585198" cy="338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D7227-F178-4C8A-413E-D884782F9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851" y="154004"/>
            <a:ext cx="3776768" cy="6297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C1105F-9079-8973-4C9C-DD1928B11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81" y="1600785"/>
            <a:ext cx="4001058" cy="51537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CC9616-43F0-1262-25AE-61ACFFBD811E}"/>
              </a:ext>
            </a:extLst>
          </p:cNvPr>
          <p:cNvSpPr txBox="1"/>
          <p:nvPr/>
        </p:nvSpPr>
        <p:spPr>
          <a:xfrm>
            <a:off x="4254439" y="2105561"/>
            <a:ext cx="390741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About ~10 W/m</a:t>
            </a:r>
            <a:r>
              <a:rPr lang="en-US" sz="2000" b="1" baseline="30000" dirty="0">
                <a:solidFill>
                  <a:schemeClr val="accent1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 for the best parts of the North Atlantic compared with 2 or 3 W/m</a:t>
            </a:r>
            <a:r>
              <a:rPr lang="en-US" sz="2000" b="1" baseline="30000" dirty="0">
                <a:solidFill>
                  <a:schemeClr val="accent1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 for the best parts of North America.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399804-4AE1-5AFB-D8B0-625180F0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13" y="-38266"/>
            <a:ext cx="6125430" cy="32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B2109E-D53B-C2F1-BDCD-57FD9E925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71"/>
          <a:stretch/>
        </p:blipFill>
        <p:spPr>
          <a:xfrm>
            <a:off x="4527" y="78816"/>
            <a:ext cx="5955678" cy="2829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57F4C-F509-A369-23A6-9DD04582FC99}"/>
              </a:ext>
            </a:extLst>
          </p:cNvPr>
          <p:cNvSpPr txBox="1"/>
          <p:nvPr/>
        </p:nvSpPr>
        <p:spPr>
          <a:xfrm>
            <a:off x="95057" y="3098983"/>
            <a:ext cx="8096846" cy="1631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An incorrect view that I shared:</a:t>
            </a:r>
            <a:br>
              <a:rPr lang="en-US" sz="28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Kinetic energy removed from the near-surface boundary is replenished by a downward influx of kinetic energy from above.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BEDCC-B548-6E10-091D-2F484667B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839" y="4872734"/>
            <a:ext cx="6360064" cy="1905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AB1A4-BEF8-6276-6027-21CC0EB28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670" y="4065006"/>
            <a:ext cx="3799225" cy="24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804</Words>
  <Application>Microsoft Office PowerPoint</Application>
  <PresentationFormat>Widescreen</PresentationFormat>
  <Paragraphs>83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Office Theme</vt:lpstr>
      <vt:lpstr>Advancing research at the intersection of wind energy and the geophysical sciences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Caldeira</dc:creator>
  <cp:lastModifiedBy>Ken Caldeira</cp:lastModifiedBy>
  <cp:revision>18</cp:revision>
  <dcterms:created xsi:type="dcterms:W3CDTF">2024-05-05T08:27:10Z</dcterms:created>
  <dcterms:modified xsi:type="dcterms:W3CDTF">2024-05-08T12:06:26Z</dcterms:modified>
</cp:coreProperties>
</file>