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274" r:id="rId4"/>
    <p:sldId id="307" r:id="rId5"/>
    <p:sldId id="259" r:id="rId6"/>
    <p:sldId id="260" r:id="rId7"/>
    <p:sldId id="275" r:id="rId8"/>
    <p:sldId id="276" r:id="rId9"/>
    <p:sldId id="277" r:id="rId10"/>
    <p:sldId id="278" r:id="rId11"/>
    <p:sldId id="261" r:id="rId12"/>
    <p:sldId id="279" r:id="rId13"/>
    <p:sldId id="280" r:id="rId14"/>
    <p:sldId id="281" r:id="rId15"/>
    <p:sldId id="262" r:id="rId16"/>
    <p:sldId id="282" r:id="rId17"/>
    <p:sldId id="283" r:id="rId18"/>
    <p:sldId id="284" r:id="rId19"/>
    <p:sldId id="285" r:id="rId20"/>
    <p:sldId id="265" r:id="rId21"/>
    <p:sldId id="286" r:id="rId22"/>
    <p:sldId id="287" r:id="rId23"/>
    <p:sldId id="288" r:id="rId24"/>
    <p:sldId id="289" r:id="rId25"/>
    <p:sldId id="290" r:id="rId26"/>
    <p:sldId id="297" r:id="rId27"/>
    <p:sldId id="292" r:id="rId28"/>
    <p:sldId id="291" r:id="rId29"/>
    <p:sldId id="293" r:id="rId30"/>
    <p:sldId id="294" r:id="rId31"/>
    <p:sldId id="264" r:id="rId32"/>
    <p:sldId id="295" r:id="rId33"/>
    <p:sldId id="296" r:id="rId34"/>
    <p:sldId id="308" r:id="rId35"/>
    <p:sldId id="311" r:id="rId36"/>
    <p:sldId id="310" r:id="rId37"/>
    <p:sldId id="312" r:id="rId38"/>
    <p:sldId id="313" r:id="rId39"/>
    <p:sldId id="314" r:id="rId40"/>
    <p:sldId id="266" r:id="rId41"/>
    <p:sldId id="298" r:id="rId42"/>
    <p:sldId id="299" r:id="rId43"/>
    <p:sldId id="300" r:id="rId44"/>
    <p:sldId id="267" r:id="rId45"/>
    <p:sldId id="268" r:id="rId46"/>
    <p:sldId id="269" r:id="rId47"/>
    <p:sldId id="301" r:id="rId48"/>
    <p:sldId id="302" r:id="rId49"/>
    <p:sldId id="304" r:id="rId50"/>
    <p:sldId id="303" r:id="rId51"/>
    <p:sldId id="305" r:id="rId52"/>
    <p:sldId id="309" r:id="rId53"/>
    <p:sldId id="315" r:id="rId54"/>
    <p:sldId id="316" r:id="rId55"/>
    <p:sldId id="31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828B-18C8-8A20-F6BC-90D2D1649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5EAD41-1473-F45E-FDF3-7F8CF5A83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3E588C-0A6F-3683-85D6-E3119ECB14B4}"/>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5" name="Footer Placeholder 4">
            <a:extLst>
              <a:ext uri="{FF2B5EF4-FFF2-40B4-BE49-F238E27FC236}">
                <a16:creationId xmlns:a16="http://schemas.microsoft.com/office/drawing/2014/main" id="{8A9D13F5-468D-DD51-04A3-9398359BC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BE4C9-3483-1DDA-A214-C13A3A8AD2F8}"/>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1508064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4299-2AC5-15B7-BCF5-4714F4CC3B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D99334-9C8B-9216-8186-41F512F96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14E18-37AF-CFC9-F907-F559A223D6F3}"/>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5" name="Footer Placeholder 4">
            <a:extLst>
              <a:ext uri="{FF2B5EF4-FFF2-40B4-BE49-F238E27FC236}">
                <a16:creationId xmlns:a16="http://schemas.microsoft.com/office/drawing/2014/main" id="{F2BEC4E9-5117-B560-91D2-30B9B535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58006-5AFC-2A2E-29B2-FE7D73988FBB}"/>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572917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6935F-4006-4F8F-ED3A-433FBB6449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08F462-8433-05ED-EF11-BA4D05BD65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0E04B-8D0A-A69D-DD98-D602940AB658}"/>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5" name="Footer Placeholder 4">
            <a:extLst>
              <a:ext uri="{FF2B5EF4-FFF2-40B4-BE49-F238E27FC236}">
                <a16:creationId xmlns:a16="http://schemas.microsoft.com/office/drawing/2014/main" id="{77D332A4-0314-28FD-82C2-F1D289F73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CA9D9-C213-D63E-B50E-9F23A1DF0B11}"/>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23936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F074-608C-8F23-CE23-50F1728C05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EB38D-DC4D-3E36-16E8-0987C13580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4DD72-B0DB-8E87-CDC9-24BA05F281D0}"/>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5" name="Footer Placeholder 4">
            <a:extLst>
              <a:ext uri="{FF2B5EF4-FFF2-40B4-BE49-F238E27FC236}">
                <a16:creationId xmlns:a16="http://schemas.microsoft.com/office/drawing/2014/main" id="{8D3F8E11-0AE1-BF1D-F545-449AB6ACB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164C1-7227-638B-FE19-EBA8E515532B}"/>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79705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439F8-8154-C2E9-E569-98D280374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078143-3231-29CB-15AC-26E6E9187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EA8E69-E5F9-D298-3F82-00159BCE706C}"/>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5" name="Footer Placeholder 4">
            <a:extLst>
              <a:ext uri="{FF2B5EF4-FFF2-40B4-BE49-F238E27FC236}">
                <a16:creationId xmlns:a16="http://schemas.microsoft.com/office/drawing/2014/main" id="{C9CF628F-76D5-4445-91B9-F699BAA6D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AC8AD-7E68-A94B-89D0-6A235B0B6686}"/>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3802855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2A5-53F7-BA67-D5A8-D5F134D48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BA73E-9530-F604-9025-D0C7AA0D22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D560D-0672-2D1F-777D-2CFF51813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05746-915C-6E5A-BED1-ACC740231F95}"/>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6" name="Footer Placeholder 5">
            <a:extLst>
              <a:ext uri="{FF2B5EF4-FFF2-40B4-BE49-F238E27FC236}">
                <a16:creationId xmlns:a16="http://schemas.microsoft.com/office/drawing/2014/main" id="{F08121CA-186F-3553-C569-0A56695CD4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DACCE-2234-4014-09D8-8226317CC26F}"/>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231648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74F9-509B-C419-87E6-C8A800B0B5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41DC87-EF99-5F8E-398B-6713E03264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9E456-E3BA-724A-63B2-29E01F9CD1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33BD90-8381-0B0E-CFDC-40C6C6789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682DFC-2EC6-9D7E-BC37-10980CFED2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50EE40-AE10-5ACF-3629-A7BD01D69E93}"/>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8" name="Footer Placeholder 7">
            <a:extLst>
              <a:ext uri="{FF2B5EF4-FFF2-40B4-BE49-F238E27FC236}">
                <a16:creationId xmlns:a16="http://schemas.microsoft.com/office/drawing/2014/main" id="{FC975F69-05B0-58DC-8686-CF2D773B05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2C1F23-285C-C265-9F6D-B580452BA133}"/>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12172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59B-25CD-D108-B52F-34C336965D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93556-734C-B7BD-12DC-4094CC213D1B}"/>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4" name="Footer Placeholder 3">
            <a:extLst>
              <a:ext uri="{FF2B5EF4-FFF2-40B4-BE49-F238E27FC236}">
                <a16:creationId xmlns:a16="http://schemas.microsoft.com/office/drawing/2014/main" id="{3D625A22-49F8-305A-87F3-90FAA35A5B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1BC064-1E28-99E9-0A5C-900FBDAE0702}"/>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199907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C7B3C-ED56-0F77-C28B-5BE357F41A03}"/>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3" name="Footer Placeholder 2">
            <a:extLst>
              <a:ext uri="{FF2B5EF4-FFF2-40B4-BE49-F238E27FC236}">
                <a16:creationId xmlns:a16="http://schemas.microsoft.com/office/drawing/2014/main" id="{45366301-AB4D-19F2-A41F-06F4195C0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4F991D-C95A-E2A2-F09F-370DD357BEF2}"/>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241893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BED9-21B4-9514-8F27-0B324730C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D5A2F8-DD30-C71C-BCE9-A819CCBE82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FD374-AD66-D006-C6A8-4D85A1058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83DC4-7466-79FF-9E9B-C997C0EC2327}"/>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6" name="Footer Placeholder 5">
            <a:extLst>
              <a:ext uri="{FF2B5EF4-FFF2-40B4-BE49-F238E27FC236}">
                <a16:creationId xmlns:a16="http://schemas.microsoft.com/office/drawing/2014/main" id="{42707FDA-AC7B-7608-663A-B12F146A8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C8047-897D-16EF-91AA-A44679322B92}"/>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335435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0B8F-1F51-D1E2-581C-2BFB9611D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BF304-558D-9184-BB98-F00E0CE357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15A0D-D635-EE62-54CF-B1B312B53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5B174-4CCA-FFCE-CA5E-39A45FE58AE8}"/>
              </a:ext>
            </a:extLst>
          </p:cNvPr>
          <p:cNvSpPr>
            <a:spLocks noGrp="1"/>
          </p:cNvSpPr>
          <p:nvPr>
            <p:ph type="dt" sz="half" idx="10"/>
          </p:nvPr>
        </p:nvSpPr>
        <p:spPr/>
        <p:txBody>
          <a:bodyPr/>
          <a:lstStyle/>
          <a:p>
            <a:fld id="{A8C15B8E-BCE6-43E0-BA29-901473ED2E5E}" type="datetimeFigureOut">
              <a:rPr lang="en-US" smtClean="0"/>
              <a:t>5/8/2024</a:t>
            </a:fld>
            <a:endParaRPr lang="en-US"/>
          </a:p>
        </p:txBody>
      </p:sp>
      <p:sp>
        <p:nvSpPr>
          <p:cNvPr id="6" name="Footer Placeholder 5">
            <a:extLst>
              <a:ext uri="{FF2B5EF4-FFF2-40B4-BE49-F238E27FC236}">
                <a16:creationId xmlns:a16="http://schemas.microsoft.com/office/drawing/2014/main" id="{0BD9B1BE-62C9-CEDB-753E-8FA5FD82F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8684A-761D-1A02-E7D2-35F7693AD254}"/>
              </a:ext>
            </a:extLst>
          </p:cNvPr>
          <p:cNvSpPr>
            <a:spLocks noGrp="1"/>
          </p:cNvSpPr>
          <p:nvPr>
            <p:ph type="sldNum" sz="quarter" idx="12"/>
          </p:nvPr>
        </p:nvSpPr>
        <p:spPr/>
        <p:txBody>
          <a:bodyPr/>
          <a:lstStyle/>
          <a:p>
            <a:fld id="{E2B0F73F-24F8-4094-A706-763E0E3C9932}" type="slidenum">
              <a:rPr lang="en-US" smtClean="0"/>
              <a:t>‹#›</a:t>
            </a:fld>
            <a:endParaRPr lang="en-US"/>
          </a:p>
        </p:txBody>
      </p:sp>
    </p:spTree>
    <p:extLst>
      <p:ext uri="{BB962C8B-B14F-4D97-AF65-F5344CB8AC3E}">
        <p14:creationId xmlns:p14="http://schemas.microsoft.com/office/powerpoint/2010/main" val="408194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ABCFF-91AE-66D6-5EE6-795109D86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F103EA-666C-3F0D-A5BE-FD2E93A763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CED14-28EC-1E5A-442C-99D06DBD0E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15B8E-BCE6-43E0-BA29-901473ED2E5E}" type="datetimeFigureOut">
              <a:rPr lang="en-US" smtClean="0"/>
              <a:t>5/8/2024</a:t>
            </a:fld>
            <a:endParaRPr lang="en-US"/>
          </a:p>
        </p:txBody>
      </p:sp>
      <p:sp>
        <p:nvSpPr>
          <p:cNvPr id="5" name="Footer Placeholder 4">
            <a:extLst>
              <a:ext uri="{FF2B5EF4-FFF2-40B4-BE49-F238E27FC236}">
                <a16:creationId xmlns:a16="http://schemas.microsoft.com/office/drawing/2014/main" id="{8C9A2DDC-5AE1-7139-6B6E-1C8585A70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27460F-D082-C34C-ED24-C627F8395F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0F73F-24F8-4094-A706-763E0E3C9932}" type="slidenum">
              <a:rPr lang="en-US" smtClean="0"/>
              <a:t>‹#›</a:t>
            </a:fld>
            <a:endParaRPr lang="en-US"/>
          </a:p>
        </p:txBody>
      </p:sp>
    </p:spTree>
    <p:extLst>
      <p:ext uri="{BB962C8B-B14F-4D97-AF65-F5344CB8AC3E}">
        <p14:creationId xmlns:p14="http://schemas.microsoft.com/office/powerpoint/2010/main" val="1081631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E7C4-C6F4-64BE-A183-2C37A1DA4DD6}"/>
              </a:ext>
            </a:extLst>
          </p:cNvPr>
          <p:cNvSpPr>
            <a:spLocks noGrp="1"/>
          </p:cNvSpPr>
          <p:nvPr>
            <p:ph type="ctrTitle"/>
          </p:nvPr>
        </p:nvSpPr>
        <p:spPr/>
        <p:txBody>
          <a:bodyPr/>
          <a:lstStyle/>
          <a:p>
            <a:r>
              <a:rPr lang="en-US" dirty="0"/>
              <a:t>A historical approach to climate science</a:t>
            </a:r>
          </a:p>
        </p:txBody>
      </p:sp>
      <p:sp>
        <p:nvSpPr>
          <p:cNvPr id="3" name="Subtitle 2">
            <a:extLst>
              <a:ext uri="{FF2B5EF4-FFF2-40B4-BE49-F238E27FC236}">
                <a16:creationId xmlns:a16="http://schemas.microsoft.com/office/drawing/2014/main" id="{D6ED0B21-F344-B3AC-8A44-F72CD3EFF50A}"/>
              </a:ext>
            </a:extLst>
          </p:cNvPr>
          <p:cNvSpPr>
            <a:spLocks noGrp="1"/>
          </p:cNvSpPr>
          <p:nvPr>
            <p:ph type="subTitle" idx="1"/>
          </p:nvPr>
        </p:nvSpPr>
        <p:spPr>
          <a:xfrm>
            <a:off x="1524000" y="3509963"/>
            <a:ext cx="9144000" cy="1747837"/>
          </a:xfrm>
        </p:spPr>
        <p:txBody>
          <a:bodyPr>
            <a:normAutofit fontScale="92500" lnSpcReduction="20000"/>
          </a:bodyPr>
          <a:lstStyle/>
          <a:p>
            <a:r>
              <a:rPr lang="en-US" dirty="0"/>
              <a:t>Early investigations to first warnings</a:t>
            </a:r>
          </a:p>
          <a:p>
            <a:endParaRPr lang="en-US" dirty="0"/>
          </a:p>
          <a:p>
            <a:r>
              <a:rPr lang="en-US" sz="1800" dirty="0"/>
              <a:t>Ken Caldeira</a:t>
            </a:r>
          </a:p>
          <a:p>
            <a:r>
              <a:rPr lang="en-US" sz="1800" dirty="0"/>
              <a:t>5 April 2024</a:t>
            </a:r>
          </a:p>
          <a:p>
            <a:r>
              <a:rPr lang="en-US" sz="1800" dirty="0"/>
              <a:t>kcaldeira@carnegiescience.edu</a:t>
            </a:r>
          </a:p>
        </p:txBody>
      </p:sp>
    </p:spTree>
    <p:extLst>
      <p:ext uri="{BB962C8B-B14F-4D97-AF65-F5344CB8AC3E}">
        <p14:creationId xmlns:p14="http://schemas.microsoft.com/office/powerpoint/2010/main" val="2512180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0FAD9-39B4-FDA0-3F63-38F614B5EF47}"/>
              </a:ext>
            </a:extLst>
          </p:cNvPr>
          <p:cNvPicPr>
            <a:picLocks noChangeAspect="1"/>
          </p:cNvPicPr>
          <p:nvPr/>
        </p:nvPicPr>
        <p:blipFill>
          <a:blip r:embed="rId2"/>
          <a:stretch>
            <a:fillRect/>
          </a:stretch>
        </p:blipFill>
        <p:spPr>
          <a:xfrm>
            <a:off x="877485" y="831425"/>
            <a:ext cx="5763429" cy="1962424"/>
          </a:xfrm>
          <a:prstGeom prst="rect">
            <a:avLst/>
          </a:prstGeom>
        </p:spPr>
      </p:pic>
      <p:pic>
        <p:nvPicPr>
          <p:cNvPr id="7" name="Picture 6">
            <a:extLst>
              <a:ext uri="{FF2B5EF4-FFF2-40B4-BE49-F238E27FC236}">
                <a16:creationId xmlns:a16="http://schemas.microsoft.com/office/drawing/2014/main" id="{2F3CCE39-8D78-90F7-6DB4-A902E856A89B}"/>
              </a:ext>
            </a:extLst>
          </p:cNvPr>
          <p:cNvPicPr>
            <a:picLocks noChangeAspect="1"/>
          </p:cNvPicPr>
          <p:nvPr/>
        </p:nvPicPr>
        <p:blipFill>
          <a:blip r:embed="rId3"/>
          <a:stretch>
            <a:fillRect/>
          </a:stretch>
        </p:blipFill>
        <p:spPr>
          <a:xfrm>
            <a:off x="877484" y="3389702"/>
            <a:ext cx="5763429" cy="501369"/>
          </a:xfrm>
          <a:prstGeom prst="rect">
            <a:avLst/>
          </a:prstGeom>
        </p:spPr>
      </p:pic>
      <p:sp>
        <p:nvSpPr>
          <p:cNvPr id="8" name="Rectangle 7">
            <a:extLst>
              <a:ext uri="{FF2B5EF4-FFF2-40B4-BE49-F238E27FC236}">
                <a16:creationId xmlns:a16="http://schemas.microsoft.com/office/drawing/2014/main" id="{515B08BC-EDFF-07CA-C398-A0F7E85AC635}"/>
              </a:ext>
            </a:extLst>
          </p:cNvPr>
          <p:cNvSpPr/>
          <p:nvPr/>
        </p:nvSpPr>
        <p:spPr>
          <a:xfrm>
            <a:off x="4470400" y="3639127"/>
            <a:ext cx="2170513" cy="33250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EE9579-3111-5302-890B-1224BFC9FAFB}"/>
              </a:ext>
            </a:extLst>
          </p:cNvPr>
          <p:cNvSpPr txBox="1"/>
          <p:nvPr/>
        </p:nvSpPr>
        <p:spPr>
          <a:xfrm>
            <a:off x="10964254" y="6611779"/>
            <a:ext cx="1227746" cy="246221"/>
          </a:xfrm>
          <a:prstGeom prst="rect">
            <a:avLst/>
          </a:prstGeom>
          <a:noFill/>
        </p:spPr>
        <p:txBody>
          <a:bodyPr wrap="square">
            <a:spAutoFit/>
          </a:bodyPr>
          <a:lstStyle/>
          <a:p>
            <a:pPr algn="r"/>
            <a:r>
              <a:rPr lang="en-US" sz="1000" dirty="0">
                <a:solidFill>
                  <a:schemeClr val="bg1">
                    <a:lumMod val="50000"/>
                  </a:schemeClr>
                </a:solidFill>
              </a:rPr>
              <a:t>Fourier, 1824</a:t>
            </a:r>
          </a:p>
        </p:txBody>
      </p:sp>
      <p:sp>
        <p:nvSpPr>
          <p:cNvPr id="4" name="TextBox 3">
            <a:extLst>
              <a:ext uri="{FF2B5EF4-FFF2-40B4-BE49-F238E27FC236}">
                <a16:creationId xmlns:a16="http://schemas.microsoft.com/office/drawing/2014/main" id="{43A4EFB4-BCAD-AE35-8701-3C4466952E23}"/>
              </a:ext>
            </a:extLst>
          </p:cNvPr>
          <p:cNvSpPr txBox="1"/>
          <p:nvPr/>
        </p:nvSpPr>
        <p:spPr>
          <a:xfrm>
            <a:off x="5956418" y="51598"/>
            <a:ext cx="6096000" cy="397031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FOURIER 1824:</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HUMAN ACTIVITIES MAY AFFECT CLIMATE</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SUNLIGHT STRIKES THE EARTH .</a:t>
            </a:r>
            <a:br>
              <a:rPr lang="en-US" b="1" i="0" cap="all" dirty="0">
                <a:solidFill>
                  <a:srgbClr val="000000"/>
                </a:solidFill>
                <a:effectLst/>
                <a:latin typeface="PT Sans Narrow" panose="020B0506020203020204" pitchFamily="34" charset="0"/>
              </a:rPr>
            </a:br>
            <a:r>
              <a:rPr lang="en-US" b="1" i="0" cap="all" dirty="0">
                <a:solidFill>
                  <a:srgbClr val="000000"/>
                </a:solidFill>
                <a:effectLst/>
                <a:latin typeface="PT Sans Narrow" panose="020B0506020203020204" pitchFamily="34" charset="0"/>
              </a:rPr>
              <a:t>THIS ENERGY IS CONVERTED TO LONGWAVE RADIATION.</a:t>
            </a:r>
          </a:p>
        </p:txBody>
      </p:sp>
    </p:spTree>
    <p:extLst>
      <p:ext uri="{BB962C8B-B14F-4D97-AF65-F5344CB8AC3E}">
        <p14:creationId xmlns:p14="http://schemas.microsoft.com/office/powerpoint/2010/main" val="375150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ver of physicist Eunice Foote’s paper about the greenhouse effect presented at the AAAS meeting in 1856">
            <a:extLst>
              <a:ext uri="{FF2B5EF4-FFF2-40B4-BE49-F238E27FC236}">
                <a16:creationId xmlns:a16="http://schemas.microsoft.com/office/drawing/2014/main" id="{FB4ABF63-D111-7317-CEB8-527FE79A5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43" y="371475"/>
            <a:ext cx="50101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4DBD95-1A34-9292-2762-A3845040414A}"/>
              </a:ext>
            </a:extLst>
          </p:cNvPr>
          <p:cNvSpPr txBox="1"/>
          <p:nvPr/>
        </p:nvSpPr>
        <p:spPr>
          <a:xfrm>
            <a:off x="5456093" y="2535382"/>
            <a:ext cx="6096000" cy="1754326"/>
          </a:xfrm>
          <a:prstGeom prst="rect">
            <a:avLst/>
          </a:prstGeom>
          <a:noFill/>
        </p:spPr>
        <p:txBody>
          <a:bodyPr wrap="square">
            <a:spAutoFit/>
          </a:bodyPr>
          <a:lstStyle/>
          <a:p>
            <a:pPr algn="l"/>
            <a:r>
              <a:rPr lang="en-US" b="0" i="0" cap="all">
                <a:solidFill>
                  <a:srgbClr val="B3B3B3"/>
                </a:solidFill>
                <a:effectLst/>
                <a:latin typeface="PT Sans Narrow" panose="020B0506020203020204" pitchFamily="34" charset="0"/>
              </a:rPr>
              <a:t>1856</a:t>
            </a:r>
          </a:p>
          <a:p>
            <a:pPr algn="l"/>
            <a:r>
              <a:rPr lang="en-US" b="0" i="0">
                <a:solidFill>
                  <a:srgbClr val="737373"/>
                </a:solidFill>
                <a:effectLst/>
                <a:latin typeface="PT Serif" panose="020A0603040505020204" pitchFamily="18" charset="0"/>
              </a:rPr>
              <a:t>Eunice Foote, American scientist, discovered that carbon dioxide and water vapor cause air to warm in sunlight. In 1856, she presented her findings at the meeting of the American Association for the Advancement of Science (AAAS).</a:t>
            </a:r>
            <a:endParaRPr lang="en-US" b="0" i="0" dirty="0">
              <a:solidFill>
                <a:srgbClr val="737373"/>
              </a:solidFill>
              <a:effectLst/>
              <a:latin typeface="PT Serif" panose="020A0603040505020204" pitchFamily="18" charset="0"/>
            </a:endParaRPr>
          </a:p>
        </p:txBody>
      </p:sp>
      <p:sp>
        <p:nvSpPr>
          <p:cNvPr id="5" name="TextBox 4">
            <a:extLst>
              <a:ext uri="{FF2B5EF4-FFF2-40B4-BE49-F238E27FC236}">
                <a16:creationId xmlns:a16="http://schemas.microsoft.com/office/drawing/2014/main" id="{6C3A97D7-2E39-49DF-DE2F-7035A1E1574A}"/>
              </a:ext>
            </a:extLst>
          </p:cNvPr>
          <p:cNvSpPr txBox="1"/>
          <p:nvPr/>
        </p:nvSpPr>
        <p:spPr>
          <a:xfrm>
            <a:off x="5306290" y="5461061"/>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DISCOVERING GASES THAT TRAP HEAT</a:t>
            </a:r>
          </a:p>
        </p:txBody>
      </p:sp>
      <p:sp>
        <p:nvSpPr>
          <p:cNvPr id="6" name="TextBox 5">
            <a:extLst>
              <a:ext uri="{FF2B5EF4-FFF2-40B4-BE49-F238E27FC236}">
                <a16:creationId xmlns:a16="http://schemas.microsoft.com/office/drawing/2014/main" id="{0E47B413-953F-7E6A-891C-88F08F938682}"/>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815780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36D330-2A94-8496-4442-B5057DEDC394}"/>
              </a:ext>
            </a:extLst>
          </p:cNvPr>
          <p:cNvPicPr>
            <a:picLocks noChangeAspect="1"/>
          </p:cNvPicPr>
          <p:nvPr/>
        </p:nvPicPr>
        <p:blipFill>
          <a:blip r:embed="rId2"/>
          <a:stretch>
            <a:fillRect/>
          </a:stretch>
        </p:blipFill>
        <p:spPr>
          <a:xfrm>
            <a:off x="787393" y="544767"/>
            <a:ext cx="7497221" cy="6144482"/>
          </a:xfrm>
          <a:prstGeom prst="rect">
            <a:avLst/>
          </a:prstGeom>
        </p:spPr>
      </p:pic>
      <p:sp>
        <p:nvSpPr>
          <p:cNvPr id="2" name="TextBox 1">
            <a:extLst>
              <a:ext uri="{FF2B5EF4-FFF2-40B4-BE49-F238E27FC236}">
                <a16:creationId xmlns:a16="http://schemas.microsoft.com/office/drawing/2014/main" id="{EC4448EC-4B53-BC30-B49B-4F3ABE74C0B3}"/>
              </a:ext>
            </a:extLst>
          </p:cNvPr>
          <p:cNvSpPr txBox="1"/>
          <p:nvPr/>
        </p:nvSpPr>
        <p:spPr>
          <a:xfrm>
            <a:off x="5956418" y="51598"/>
            <a:ext cx="6096000" cy="1477328"/>
          </a:xfrm>
          <a:prstGeom prst="rect">
            <a:avLst/>
          </a:prstGeom>
          <a:noFill/>
        </p:spPr>
        <p:txBody>
          <a:bodyPr wrap="square">
            <a:spAutoFit/>
          </a:bodyPr>
          <a:lstStyle/>
          <a:p>
            <a:pPr algn="r"/>
            <a:r>
              <a:rPr lang="en-US" b="1" i="0" cap="all" dirty="0" err="1">
                <a:solidFill>
                  <a:srgbClr val="000000"/>
                </a:solidFill>
                <a:effectLst/>
                <a:latin typeface="PT Sans Narrow" panose="020B0506020203020204" pitchFamily="34" charset="0"/>
              </a:rPr>
              <a:t>FOOTe</a:t>
            </a:r>
            <a:r>
              <a:rPr lang="en-US" b="1" i="0" cap="all" dirty="0">
                <a:solidFill>
                  <a:srgbClr val="000000"/>
                </a:solidFill>
                <a:effectLst/>
                <a:latin typeface="PT Sans Narrow" panose="020B0506020203020204" pitchFamily="34" charset="0"/>
              </a:rPr>
              <a:t> 1856:</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Air ABSORBS RADIANT ENERGY</a:t>
            </a:r>
          </a:p>
        </p:txBody>
      </p:sp>
    </p:spTree>
    <p:extLst>
      <p:ext uri="{BB962C8B-B14F-4D97-AF65-F5344CB8AC3E}">
        <p14:creationId xmlns:p14="http://schemas.microsoft.com/office/powerpoint/2010/main" val="268194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0B984-59B3-8366-50C3-315F0AA69E62}"/>
              </a:ext>
            </a:extLst>
          </p:cNvPr>
          <p:cNvPicPr>
            <a:picLocks noChangeAspect="1"/>
          </p:cNvPicPr>
          <p:nvPr/>
        </p:nvPicPr>
        <p:blipFill>
          <a:blip r:embed="rId2"/>
          <a:stretch>
            <a:fillRect/>
          </a:stretch>
        </p:blipFill>
        <p:spPr>
          <a:xfrm>
            <a:off x="646776" y="1734437"/>
            <a:ext cx="7497221" cy="3867690"/>
          </a:xfrm>
          <a:prstGeom prst="rect">
            <a:avLst/>
          </a:prstGeom>
        </p:spPr>
      </p:pic>
      <p:sp>
        <p:nvSpPr>
          <p:cNvPr id="2" name="TextBox 1">
            <a:extLst>
              <a:ext uri="{FF2B5EF4-FFF2-40B4-BE49-F238E27FC236}">
                <a16:creationId xmlns:a16="http://schemas.microsoft.com/office/drawing/2014/main" id="{BE3C0EC0-F58B-AE0A-4BB4-C91BB92D7C42}"/>
              </a:ext>
            </a:extLst>
          </p:cNvPr>
          <p:cNvSpPr txBox="1"/>
          <p:nvPr/>
        </p:nvSpPr>
        <p:spPr>
          <a:xfrm>
            <a:off x="5956418" y="51598"/>
            <a:ext cx="6096000" cy="2308324"/>
          </a:xfrm>
          <a:prstGeom prst="rect">
            <a:avLst/>
          </a:prstGeom>
          <a:noFill/>
        </p:spPr>
        <p:txBody>
          <a:bodyPr wrap="square">
            <a:spAutoFit/>
          </a:bodyPr>
          <a:lstStyle/>
          <a:p>
            <a:pPr algn="r"/>
            <a:r>
              <a:rPr lang="en-US" b="1" i="0" cap="all" dirty="0" err="1">
                <a:solidFill>
                  <a:srgbClr val="000000"/>
                </a:solidFill>
                <a:effectLst/>
                <a:latin typeface="PT Sans Narrow" panose="020B0506020203020204" pitchFamily="34" charset="0"/>
              </a:rPr>
              <a:t>FOOTe</a:t>
            </a:r>
            <a:r>
              <a:rPr lang="en-US" b="1" i="0" cap="all" dirty="0">
                <a:solidFill>
                  <a:srgbClr val="000000"/>
                </a:solidFill>
                <a:effectLst/>
                <a:latin typeface="PT Sans Narrow" panose="020B0506020203020204" pitchFamily="34" charset="0"/>
              </a:rPr>
              <a:t> 1856:</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MOIST AIR ABSORBS MORE ENERGY</a:t>
            </a:r>
          </a:p>
          <a:p>
            <a:pPr algn="r"/>
            <a:r>
              <a:rPr lang="en-US" b="1" cap="all" dirty="0">
                <a:solidFill>
                  <a:srgbClr val="000000"/>
                </a:solidFill>
                <a:latin typeface="PT Sans Narrow" panose="020B0506020203020204" pitchFamily="34" charset="0"/>
              </a:rPr>
              <a:t>THAN DRY AIR</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1955974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752F08-2479-2992-EC2E-E69C4E0EE536}"/>
              </a:ext>
            </a:extLst>
          </p:cNvPr>
          <p:cNvPicPr>
            <a:picLocks noChangeAspect="1"/>
          </p:cNvPicPr>
          <p:nvPr/>
        </p:nvPicPr>
        <p:blipFill>
          <a:blip r:embed="rId2"/>
          <a:stretch>
            <a:fillRect/>
          </a:stretch>
        </p:blipFill>
        <p:spPr>
          <a:xfrm>
            <a:off x="873351" y="942628"/>
            <a:ext cx="7478169" cy="4972744"/>
          </a:xfrm>
          <a:prstGeom prst="rect">
            <a:avLst/>
          </a:prstGeom>
        </p:spPr>
      </p:pic>
      <p:sp>
        <p:nvSpPr>
          <p:cNvPr id="9" name="TextBox 8">
            <a:extLst>
              <a:ext uri="{FF2B5EF4-FFF2-40B4-BE49-F238E27FC236}">
                <a16:creationId xmlns:a16="http://schemas.microsoft.com/office/drawing/2014/main" id="{5DDC9F98-BB41-941A-4A26-1F98753A23EB}"/>
              </a:ext>
            </a:extLst>
          </p:cNvPr>
          <p:cNvSpPr txBox="1"/>
          <p:nvPr/>
        </p:nvSpPr>
        <p:spPr>
          <a:xfrm>
            <a:off x="5303520" y="6414254"/>
            <a:ext cx="6096000" cy="369332"/>
          </a:xfrm>
          <a:prstGeom prst="rect">
            <a:avLst/>
          </a:prstGeom>
          <a:noFill/>
        </p:spPr>
        <p:txBody>
          <a:bodyPr wrap="square">
            <a:spAutoFit/>
          </a:bodyPr>
          <a:lstStyle/>
          <a:p>
            <a:r>
              <a:rPr lang="en-US" dirty="0"/>
              <a:t>https://youtu.be/SnYMUMoo3E0?t=152</a:t>
            </a:r>
          </a:p>
        </p:txBody>
      </p:sp>
      <p:sp>
        <p:nvSpPr>
          <p:cNvPr id="2" name="TextBox 1">
            <a:extLst>
              <a:ext uri="{FF2B5EF4-FFF2-40B4-BE49-F238E27FC236}">
                <a16:creationId xmlns:a16="http://schemas.microsoft.com/office/drawing/2014/main" id="{BA8277EA-C49D-06AD-D797-EED71FEDFA92}"/>
              </a:ext>
            </a:extLst>
          </p:cNvPr>
          <p:cNvSpPr txBox="1"/>
          <p:nvPr/>
        </p:nvSpPr>
        <p:spPr>
          <a:xfrm>
            <a:off x="5956418" y="40231"/>
            <a:ext cx="6096000" cy="2308324"/>
          </a:xfrm>
          <a:prstGeom prst="rect">
            <a:avLst/>
          </a:prstGeom>
          <a:noFill/>
        </p:spPr>
        <p:txBody>
          <a:bodyPr wrap="square">
            <a:spAutoFit/>
          </a:bodyPr>
          <a:lstStyle/>
          <a:p>
            <a:pPr algn="r"/>
            <a:r>
              <a:rPr lang="en-US" b="1" i="0" cap="all" dirty="0" err="1">
                <a:solidFill>
                  <a:srgbClr val="000000"/>
                </a:solidFill>
                <a:effectLst/>
                <a:latin typeface="PT Sans Narrow" panose="020B0506020203020204" pitchFamily="34" charset="0"/>
              </a:rPr>
              <a:t>FOOTe</a:t>
            </a:r>
            <a:r>
              <a:rPr lang="en-US" b="1" i="0" cap="all" dirty="0">
                <a:solidFill>
                  <a:srgbClr val="000000"/>
                </a:solidFill>
                <a:effectLst/>
                <a:latin typeface="PT Sans Narrow" panose="020B0506020203020204" pitchFamily="34" charset="0"/>
              </a:rPr>
              <a:t> 1856:</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CO2 IS A STRONG ABSORBER </a:t>
            </a:r>
            <a:r>
              <a:rPr lang="en-US" b="1" cap="all" dirty="0" err="1">
                <a:solidFill>
                  <a:srgbClr val="000000"/>
                </a:solidFill>
                <a:latin typeface="PT Sans Narrow" panose="020B0506020203020204" pitchFamily="34" charset="0"/>
              </a:rPr>
              <a:t>oF</a:t>
            </a:r>
            <a:r>
              <a:rPr lang="en-US" b="1" cap="all" dirty="0">
                <a:solidFill>
                  <a:srgbClr val="000000"/>
                </a:solidFill>
                <a:latin typeface="PT Sans Narrow" panose="020B0506020203020204" pitchFamily="34" charset="0"/>
              </a:rPr>
              <a:t> </a:t>
            </a:r>
          </a:p>
          <a:p>
            <a:pPr algn="r"/>
            <a:r>
              <a:rPr lang="en-US" b="1" cap="all" dirty="0">
                <a:solidFill>
                  <a:srgbClr val="000000"/>
                </a:solidFill>
                <a:latin typeface="PT Sans Narrow" panose="020B0506020203020204" pitchFamily="34" charset="0"/>
              </a:rPr>
              <a:t>RADIANT ENERGY IN THE ATMOSPHERE</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179098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b equipment that Tyndall used to explore which gases trap heat">
            <a:extLst>
              <a:ext uri="{FF2B5EF4-FFF2-40B4-BE49-F238E27FC236}">
                <a16:creationId xmlns:a16="http://schemas.microsoft.com/office/drawing/2014/main" id="{1B606458-F53D-992A-53F2-533DAA79F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59" y="413039"/>
            <a:ext cx="56959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A6A983-0456-A51D-B9E2-D02B30BAFFD3}"/>
              </a:ext>
            </a:extLst>
          </p:cNvPr>
          <p:cNvSpPr txBox="1"/>
          <p:nvPr/>
        </p:nvSpPr>
        <p:spPr>
          <a:xfrm>
            <a:off x="5818909" y="1512930"/>
            <a:ext cx="6096000" cy="2862322"/>
          </a:xfrm>
          <a:prstGeom prst="rect">
            <a:avLst/>
          </a:prstGeom>
          <a:noFill/>
        </p:spPr>
        <p:txBody>
          <a:bodyPr wrap="square">
            <a:spAutoFit/>
          </a:bodyPr>
          <a:lstStyle/>
          <a:p>
            <a:pPr algn="l"/>
            <a:br>
              <a:rPr lang="en-US" b="0" i="0" cap="all" dirty="0">
                <a:solidFill>
                  <a:srgbClr val="B3B3B3"/>
                </a:solidFill>
                <a:effectLst/>
                <a:latin typeface="PT Sans Narrow" panose="020B0506020203020204" pitchFamily="34" charset="0"/>
              </a:rPr>
            </a:br>
            <a:r>
              <a:rPr lang="en-US" b="0" i="0" cap="all" dirty="0">
                <a:solidFill>
                  <a:srgbClr val="B3B3B3"/>
                </a:solidFill>
                <a:effectLst/>
                <a:latin typeface="PT Sans Narrow" panose="020B0506020203020204" pitchFamily="34" charset="0"/>
              </a:rPr>
              <a:t>1859</a:t>
            </a:r>
          </a:p>
          <a:p>
            <a:pPr algn="l"/>
            <a:r>
              <a:rPr lang="en-US" b="0" i="0" dirty="0">
                <a:solidFill>
                  <a:srgbClr val="737373"/>
                </a:solidFill>
                <a:effectLst/>
                <a:latin typeface="PT Serif" panose="020A0603040505020204" pitchFamily="18" charset="0"/>
              </a:rPr>
              <a:t>John Tyndall, British physicist, tested the gases in the atmosphere to find out which are responsible for the greenhouse effect. He found that nitrogen and oxygen, which make up almost all of the atmosphere, have no ability to trap heat, but that three gases present in smaller quantities do: carbon dioxide, ozone, and water vapor. Tyndall speculated that if the amounts of these gases dropped, it would chill the Earth.</a:t>
            </a:r>
          </a:p>
        </p:txBody>
      </p:sp>
      <p:sp>
        <p:nvSpPr>
          <p:cNvPr id="5" name="TextBox 4">
            <a:extLst>
              <a:ext uri="{FF2B5EF4-FFF2-40B4-BE49-F238E27FC236}">
                <a16:creationId xmlns:a16="http://schemas.microsoft.com/office/drawing/2014/main" id="{90E3B1C3-B5EB-5F17-DBC4-EEE05319893E}"/>
              </a:ext>
            </a:extLst>
          </p:cNvPr>
          <p:cNvSpPr txBox="1"/>
          <p:nvPr/>
        </p:nvSpPr>
        <p:spPr>
          <a:xfrm>
            <a:off x="1454727" y="5239388"/>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TESTING THE HEAT-TRAPPING ABILITY OF GASES</a:t>
            </a:r>
          </a:p>
        </p:txBody>
      </p:sp>
      <p:sp>
        <p:nvSpPr>
          <p:cNvPr id="6" name="TextBox 5">
            <a:extLst>
              <a:ext uri="{FF2B5EF4-FFF2-40B4-BE49-F238E27FC236}">
                <a16:creationId xmlns:a16="http://schemas.microsoft.com/office/drawing/2014/main" id="{D006888E-B084-07EE-CDAD-E04FF1D9C42D}"/>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208423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125CC-F7AE-DFCB-8BB5-50228541BDDD}"/>
              </a:ext>
            </a:extLst>
          </p:cNvPr>
          <p:cNvPicPr>
            <a:picLocks noChangeAspect="1"/>
          </p:cNvPicPr>
          <p:nvPr/>
        </p:nvPicPr>
        <p:blipFill>
          <a:blip r:embed="rId2"/>
          <a:stretch>
            <a:fillRect/>
          </a:stretch>
        </p:blipFill>
        <p:spPr>
          <a:xfrm>
            <a:off x="6011565" y="1842101"/>
            <a:ext cx="6180435" cy="4793212"/>
          </a:xfrm>
          <a:prstGeom prst="rect">
            <a:avLst/>
          </a:prstGeom>
        </p:spPr>
      </p:pic>
      <p:pic>
        <p:nvPicPr>
          <p:cNvPr id="5" name="Picture 4">
            <a:extLst>
              <a:ext uri="{FF2B5EF4-FFF2-40B4-BE49-F238E27FC236}">
                <a16:creationId xmlns:a16="http://schemas.microsoft.com/office/drawing/2014/main" id="{045D32DF-5B00-BC7A-0E03-064DF0FC3781}"/>
              </a:ext>
            </a:extLst>
          </p:cNvPr>
          <p:cNvPicPr>
            <a:picLocks noChangeAspect="1"/>
          </p:cNvPicPr>
          <p:nvPr/>
        </p:nvPicPr>
        <p:blipFill>
          <a:blip r:embed="rId3"/>
          <a:stretch>
            <a:fillRect/>
          </a:stretch>
        </p:blipFill>
        <p:spPr>
          <a:xfrm>
            <a:off x="0" y="0"/>
            <a:ext cx="5939468" cy="5301673"/>
          </a:xfrm>
          <a:prstGeom prst="rect">
            <a:avLst/>
          </a:prstGeom>
        </p:spPr>
      </p:pic>
      <p:pic>
        <p:nvPicPr>
          <p:cNvPr id="7" name="Picture 6">
            <a:extLst>
              <a:ext uri="{FF2B5EF4-FFF2-40B4-BE49-F238E27FC236}">
                <a16:creationId xmlns:a16="http://schemas.microsoft.com/office/drawing/2014/main" id="{17A126CD-EBDF-7EBD-7B2B-FC08B59BD912}"/>
              </a:ext>
            </a:extLst>
          </p:cNvPr>
          <p:cNvPicPr>
            <a:picLocks noChangeAspect="1"/>
          </p:cNvPicPr>
          <p:nvPr/>
        </p:nvPicPr>
        <p:blipFill>
          <a:blip r:embed="rId4"/>
          <a:stretch>
            <a:fillRect/>
          </a:stretch>
        </p:blipFill>
        <p:spPr>
          <a:xfrm>
            <a:off x="95464" y="5301673"/>
            <a:ext cx="5844003" cy="1556326"/>
          </a:xfrm>
          <a:prstGeom prst="rect">
            <a:avLst/>
          </a:prstGeom>
        </p:spPr>
      </p:pic>
      <p:sp>
        <p:nvSpPr>
          <p:cNvPr id="4" name="TextBox 3">
            <a:extLst>
              <a:ext uri="{FF2B5EF4-FFF2-40B4-BE49-F238E27FC236}">
                <a16:creationId xmlns:a16="http://schemas.microsoft.com/office/drawing/2014/main" id="{11F5EF77-6791-3B79-996E-992853847202}"/>
              </a:ext>
            </a:extLst>
          </p:cNvPr>
          <p:cNvSpPr txBox="1"/>
          <p:nvPr/>
        </p:nvSpPr>
        <p:spPr>
          <a:xfrm>
            <a:off x="5956418" y="40231"/>
            <a:ext cx="6096000" cy="147732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TYNDALL 1859:</a:t>
            </a: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APPARATUS TO MEASURE ABSOROPTION </a:t>
            </a:r>
          </a:p>
          <a:p>
            <a:pPr algn="r"/>
            <a:r>
              <a:rPr lang="en-US" b="1" i="0" cap="all" dirty="0">
                <a:solidFill>
                  <a:srgbClr val="000000"/>
                </a:solidFill>
                <a:effectLst/>
                <a:latin typeface="PT Sans Narrow" panose="020B0506020203020204" pitchFamily="34" charset="0"/>
              </a:rPr>
              <a:t>OF LONGWAVE RADIATION</a:t>
            </a:r>
          </a:p>
          <a:p>
            <a:pPr algn="r"/>
            <a:r>
              <a:rPr lang="en-US" b="1" cap="all" dirty="0">
                <a:solidFill>
                  <a:srgbClr val="000000"/>
                </a:solidFill>
                <a:latin typeface="PT Sans Narrow" panose="020B0506020203020204" pitchFamily="34" charset="0"/>
              </a:rPr>
              <a:t>BY GASES</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53974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125CC-F7AE-DFCB-8BB5-50228541BDDD}"/>
              </a:ext>
            </a:extLst>
          </p:cNvPr>
          <p:cNvPicPr>
            <a:picLocks noChangeAspect="1"/>
          </p:cNvPicPr>
          <p:nvPr/>
        </p:nvPicPr>
        <p:blipFill>
          <a:blip r:embed="rId2"/>
          <a:stretch>
            <a:fillRect/>
          </a:stretch>
        </p:blipFill>
        <p:spPr>
          <a:xfrm>
            <a:off x="0" y="-1"/>
            <a:ext cx="8069580" cy="6258331"/>
          </a:xfrm>
          <a:prstGeom prst="rect">
            <a:avLst/>
          </a:prstGeom>
        </p:spPr>
      </p:pic>
      <p:pic>
        <p:nvPicPr>
          <p:cNvPr id="4" name="Picture 3">
            <a:extLst>
              <a:ext uri="{FF2B5EF4-FFF2-40B4-BE49-F238E27FC236}">
                <a16:creationId xmlns:a16="http://schemas.microsoft.com/office/drawing/2014/main" id="{4F3863B8-4ABD-93C4-3541-086F41ACEA01}"/>
              </a:ext>
            </a:extLst>
          </p:cNvPr>
          <p:cNvPicPr>
            <a:picLocks noChangeAspect="1"/>
          </p:cNvPicPr>
          <p:nvPr/>
        </p:nvPicPr>
        <p:blipFill>
          <a:blip r:embed="rId3"/>
          <a:stretch>
            <a:fillRect/>
          </a:stretch>
        </p:blipFill>
        <p:spPr>
          <a:xfrm>
            <a:off x="5226374" y="3010574"/>
            <a:ext cx="6905166" cy="3847426"/>
          </a:xfrm>
          <a:prstGeom prst="rect">
            <a:avLst/>
          </a:prstGeom>
        </p:spPr>
      </p:pic>
      <p:sp>
        <p:nvSpPr>
          <p:cNvPr id="5" name="TextBox 4">
            <a:extLst>
              <a:ext uri="{FF2B5EF4-FFF2-40B4-BE49-F238E27FC236}">
                <a16:creationId xmlns:a16="http://schemas.microsoft.com/office/drawing/2014/main" id="{980D3D37-DA53-EE73-0584-A321782BB5B2}"/>
              </a:ext>
            </a:extLst>
          </p:cNvPr>
          <p:cNvSpPr txBox="1"/>
          <p:nvPr/>
        </p:nvSpPr>
        <p:spPr>
          <a:xfrm>
            <a:off x="5956418" y="40231"/>
            <a:ext cx="6096000" cy="147732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TYNDALL 1859:</a:t>
            </a: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APPARATUS TO MEASURE ABSOROPTION </a:t>
            </a:r>
          </a:p>
          <a:p>
            <a:pPr algn="r"/>
            <a:r>
              <a:rPr lang="en-US" b="1" i="0" cap="all" dirty="0">
                <a:solidFill>
                  <a:srgbClr val="000000"/>
                </a:solidFill>
                <a:effectLst/>
                <a:latin typeface="PT Sans Narrow" panose="020B0506020203020204" pitchFamily="34" charset="0"/>
              </a:rPr>
              <a:t>OF LONGWAVE RADIATION</a:t>
            </a:r>
          </a:p>
          <a:p>
            <a:pPr algn="r"/>
            <a:r>
              <a:rPr lang="en-US" b="1" cap="all" dirty="0">
                <a:solidFill>
                  <a:srgbClr val="000000"/>
                </a:solidFill>
                <a:latin typeface="PT Sans Narrow" panose="020B0506020203020204" pitchFamily="34" charset="0"/>
              </a:rPr>
              <a:t>BY GASES</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322463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DB35E-F989-4E98-77E5-E7638A8ABDCA}"/>
              </a:ext>
            </a:extLst>
          </p:cNvPr>
          <p:cNvPicPr>
            <a:picLocks noChangeAspect="1"/>
          </p:cNvPicPr>
          <p:nvPr/>
        </p:nvPicPr>
        <p:blipFill>
          <a:blip r:embed="rId2"/>
          <a:stretch>
            <a:fillRect/>
          </a:stretch>
        </p:blipFill>
        <p:spPr>
          <a:xfrm>
            <a:off x="1934975" y="1967648"/>
            <a:ext cx="7240010" cy="3105583"/>
          </a:xfrm>
          <a:prstGeom prst="rect">
            <a:avLst/>
          </a:prstGeom>
        </p:spPr>
      </p:pic>
      <p:sp>
        <p:nvSpPr>
          <p:cNvPr id="2" name="TextBox 1">
            <a:extLst>
              <a:ext uri="{FF2B5EF4-FFF2-40B4-BE49-F238E27FC236}">
                <a16:creationId xmlns:a16="http://schemas.microsoft.com/office/drawing/2014/main" id="{F6DEDD2E-6A15-E8F8-F5FD-A106399E842C}"/>
              </a:ext>
            </a:extLst>
          </p:cNvPr>
          <p:cNvSpPr txBox="1"/>
          <p:nvPr/>
        </p:nvSpPr>
        <p:spPr>
          <a:xfrm>
            <a:off x="5956418" y="40231"/>
            <a:ext cx="6096000" cy="147732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TYNDALL 1859:</a:t>
            </a: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AIR CONTAINING CO2 AND WATER VAPOR ABSORBS</a:t>
            </a:r>
            <a:br>
              <a:rPr lang="en-US" b="1" i="0" cap="all" dirty="0">
                <a:solidFill>
                  <a:srgbClr val="000000"/>
                </a:solidFill>
                <a:effectLst/>
                <a:latin typeface="PT Sans Narrow" panose="020B0506020203020204" pitchFamily="34" charset="0"/>
              </a:rPr>
            </a:br>
            <a:r>
              <a:rPr lang="en-US" b="1" i="0" cap="all" dirty="0">
                <a:solidFill>
                  <a:srgbClr val="000000"/>
                </a:solidFill>
                <a:effectLst/>
                <a:latin typeface="PT Sans Narrow" panose="020B0506020203020204" pitchFamily="34" charset="0"/>
              </a:rPr>
              <a:t>15 TIMES THE RADIATION ABSORBED BY AIR</a:t>
            </a:r>
          </a:p>
          <a:p>
            <a:pPr algn="r"/>
            <a:r>
              <a:rPr lang="en-US" b="1" cap="all" dirty="0">
                <a:solidFill>
                  <a:srgbClr val="000000"/>
                </a:solidFill>
                <a:latin typeface="PT Sans Narrow" panose="020B0506020203020204" pitchFamily="34" charset="0"/>
              </a:rPr>
              <a:t>WITHOUT CO2 and WATER VAPOR.</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128851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571790-FAA0-2935-3AC8-17B9D741D2E3}"/>
              </a:ext>
            </a:extLst>
          </p:cNvPr>
          <p:cNvPicPr>
            <a:picLocks noChangeAspect="1"/>
          </p:cNvPicPr>
          <p:nvPr/>
        </p:nvPicPr>
        <p:blipFill>
          <a:blip r:embed="rId2"/>
          <a:stretch>
            <a:fillRect/>
          </a:stretch>
        </p:blipFill>
        <p:spPr>
          <a:xfrm>
            <a:off x="3217344" y="1332859"/>
            <a:ext cx="7011378" cy="2743583"/>
          </a:xfrm>
          <a:prstGeom prst="rect">
            <a:avLst/>
          </a:prstGeom>
        </p:spPr>
      </p:pic>
      <p:pic>
        <p:nvPicPr>
          <p:cNvPr id="3" name="Picture 2">
            <a:extLst>
              <a:ext uri="{FF2B5EF4-FFF2-40B4-BE49-F238E27FC236}">
                <a16:creationId xmlns:a16="http://schemas.microsoft.com/office/drawing/2014/main" id="{562C833D-DB9C-07DF-646B-7FB75B0DD974}"/>
              </a:ext>
            </a:extLst>
          </p:cNvPr>
          <p:cNvPicPr>
            <a:picLocks noChangeAspect="1"/>
          </p:cNvPicPr>
          <p:nvPr/>
        </p:nvPicPr>
        <p:blipFill>
          <a:blip r:embed="rId3"/>
          <a:stretch>
            <a:fillRect/>
          </a:stretch>
        </p:blipFill>
        <p:spPr>
          <a:xfrm>
            <a:off x="0" y="2168518"/>
            <a:ext cx="5263870" cy="4518851"/>
          </a:xfrm>
          <a:prstGeom prst="rect">
            <a:avLst/>
          </a:prstGeom>
        </p:spPr>
      </p:pic>
      <p:sp>
        <p:nvSpPr>
          <p:cNvPr id="2" name="TextBox 1">
            <a:extLst>
              <a:ext uri="{FF2B5EF4-FFF2-40B4-BE49-F238E27FC236}">
                <a16:creationId xmlns:a16="http://schemas.microsoft.com/office/drawing/2014/main" id="{A98FB672-8C64-83E1-1832-4967C10C4912}"/>
              </a:ext>
            </a:extLst>
          </p:cNvPr>
          <p:cNvSpPr txBox="1"/>
          <p:nvPr/>
        </p:nvSpPr>
        <p:spPr>
          <a:xfrm>
            <a:off x="5956418" y="40231"/>
            <a:ext cx="6096000" cy="5632311"/>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TYNDALL 1859:</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GASES THAT ABSORB LONGWAVE RADIATION</a:t>
            </a:r>
          </a:p>
          <a:p>
            <a:pPr algn="r"/>
            <a:r>
              <a:rPr lang="en-US" b="1" cap="all" dirty="0">
                <a:solidFill>
                  <a:srgbClr val="000000"/>
                </a:solidFill>
                <a:latin typeface="PT Sans Narrow" panose="020B0506020203020204" pitchFamily="34" charset="0"/>
              </a:rPr>
              <a:t>ALSO RADIATE LONGWAVE RADIATION.</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NITROUS OXIDE, CO2, CARBON MONOXIDE, </a:t>
            </a:r>
            <a:r>
              <a:rPr lang="en-US" b="1" cap="all" dirty="0" err="1">
                <a:solidFill>
                  <a:srgbClr val="000000"/>
                </a:solidFill>
                <a:latin typeface="PT Sans Narrow" panose="020B0506020203020204" pitchFamily="34" charset="0"/>
              </a:rPr>
              <a:t>anD</a:t>
            </a:r>
            <a:r>
              <a:rPr lang="en-US" b="1" cap="all" dirty="0">
                <a:solidFill>
                  <a:srgbClr val="000000"/>
                </a:solidFill>
                <a:latin typeface="PT Sans Narrow" panose="020B0506020203020204" pitchFamily="34" charset="0"/>
              </a:rPr>
              <a:t> ETHYLENE</a:t>
            </a:r>
          </a:p>
          <a:p>
            <a:pPr algn="r"/>
            <a:r>
              <a:rPr lang="en-US" b="1" cap="all" dirty="0">
                <a:solidFill>
                  <a:srgbClr val="000000"/>
                </a:solidFill>
                <a:latin typeface="PT Sans Narrow" panose="020B0506020203020204" pitchFamily="34" charset="0"/>
              </a:rPr>
              <a:t>ARE ABSORB LONGWAVE RADIATION,</a:t>
            </a:r>
          </a:p>
          <a:p>
            <a:pPr algn="r"/>
            <a:r>
              <a:rPr lang="en-US" b="1" cap="all" dirty="0">
                <a:solidFill>
                  <a:srgbClr val="000000"/>
                </a:solidFill>
                <a:latin typeface="PT Sans Narrow" panose="020B0506020203020204" pitchFamily="34" charset="0"/>
              </a:rPr>
              <a:t>BUT OXYGEN, NITROGEN AND HYDROGEN DO NOT.</a:t>
            </a:r>
          </a:p>
          <a:p>
            <a:pPr algn="r"/>
            <a:endParaRPr lang="en-US" b="1" cap="all" dirty="0">
              <a:solidFill>
                <a:srgbClr val="000000"/>
              </a:solidFill>
              <a:latin typeface="PT Sans Narrow" panose="020B0506020203020204" pitchFamily="34" charset="0"/>
            </a:endParaRPr>
          </a:p>
        </p:txBody>
      </p:sp>
    </p:spTree>
    <p:extLst>
      <p:ext uri="{BB962C8B-B14F-4D97-AF65-F5344CB8AC3E}">
        <p14:creationId xmlns:p14="http://schemas.microsoft.com/office/powerpoint/2010/main" val="2262044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E7C4-C6F4-64BE-A183-2C37A1DA4DD6}"/>
              </a:ext>
            </a:extLst>
          </p:cNvPr>
          <p:cNvSpPr>
            <a:spLocks noGrp="1"/>
          </p:cNvSpPr>
          <p:nvPr>
            <p:ph type="ctrTitle"/>
          </p:nvPr>
        </p:nvSpPr>
        <p:spPr/>
        <p:txBody>
          <a:bodyPr/>
          <a:lstStyle/>
          <a:p>
            <a:r>
              <a:rPr lang="en-US" dirty="0"/>
              <a:t>The modern view</a:t>
            </a:r>
          </a:p>
        </p:txBody>
      </p:sp>
    </p:spTree>
    <p:extLst>
      <p:ext uri="{BB962C8B-B14F-4D97-AF65-F5344CB8AC3E}">
        <p14:creationId xmlns:p14="http://schemas.microsoft.com/office/powerpoint/2010/main" val="366373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BC59FD-A514-417F-044A-7A35DD193D76}"/>
              </a:ext>
            </a:extLst>
          </p:cNvPr>
          <p:cNvSpPr txBox="1"/>
          <p:nvPr/>
        </p:nvSpPr>
        <p:spPr>
          <a:xfrm>
            <a:off x="6096000" y="2427284"/>
            <a:ext cx="6096000" cy="2585323"/>
          </a:xfrm>
          <a:prstGeom prst="rect">
            <a:avLst/>
          </a:prstGeom>
          <a:noFill/>
        </p:spPr>
        <p:txBody>
          <a:bodyPr wrap="square">
            <a:spAutoFit/>
          </a:bodyPr>
          <a:lstStyle/>
          <a:p>
            <a:pPr algn="l"/>
            <a:r>
              <a:rPr lang="en-US" b="0" i="0" cap="all" dirty="0">
                <a:solidFill>
                  <a:srgbClr val="B3B3B3"/>
                </a:solidFill>
                <a:effectLst/>
                <a:latin typeface="PT Sans Narrow" panose="020B0506020203020204" pitchFamily="34" charset="0"/>
              </a:rPr>
              <a:t>1896</a:t>
            </a:r>
          </a:p>
          <a:p>
            <a:pPr algn="l"/>
            <a:r>
              <a:rPr lang="en-US" b="0" i="0" dirty="0">
                <a:solidFill>
                  <a:srgbClr val="737373"/>
                </a:solidFill>
                <a:effectLst/>
                <a:latin typeface="PT Serif" panose="020A0603040505020204" pitchFamily="18" charset="0"/>
              </a:rPr>
              <a:t>Swedish chemist Svante Arrhenius recognized that burning coal could increase carbon dioxide and warm the climate. He estimated how much carbon dioxide the ocean could absorb. In an 1896 lecture, Arrhenius noted that it was not yet possible to calculate how fast temperature was rising. He also speculated that warming would be beneficial as people in the future "might live under a milder sky and in less barren surroundings."</a:t>
            </a:r>
          </a:p>
        </p:txBody>
      </p:sp>
      <p:pic>
        <p:nvPicPr>
          <p:cNvPr id="8194" name="Picture 2" descr="Factory smoke, 1901">
            <a:extLst>
              <a:ext uri="{FF2B5EF4-FFF2-40B4-BE49-F238E27FC236}">
                <a16:creationId xmlns:a16="http://schemas.microsoft.com/office/drawing/2014/main" id="{95692F09-2B00-2EF2-6503-9DF56790C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35" y="600508"/>
            <a:ext cx="5619750" cy="4105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8DD077-5584-A75E-F6BA-699B488683F3}"/>
              </a:ext>
            </a:extLst>
          </p:cNvPr>
          <p:cNvSpPr txBox="1"/>
          <p:nvPr/>
        </p:nvSpPr>
        <p:spPr>
          <a:xfrm>
            <a:off x="2130137" y="5086989"/>
            <a:ext cx="614449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CONNECTING COAL, CARBON DIOXIDE, AND CLIMATE</a:t>
            </a:r>
          </a:p>
        </p:txBody>
      </p:sp>
      <p:sp>
        <p:nvSpPr>
          <p:cNvPr id="6" name="TextBox 5">
            <a:extLst>
              <a:ext uri="{FF2B5EF4-FFF2-40B4-BE49-F238E27FC236}">
                <a16:creationId xmlns:a16="http://schemas.microsoft.com/office/drawing/2014/main" id="{99050D0C-2C01-5875-2870-0A5257CED384}"/>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2891997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9BB8D-46F3-3A5F-D30A-8D8C1704D69A}"/>
              </a:ext>
            </a:extLst>
          </p:cNvPr>
          <p:cNvPicPr>
            <a:picLocks noChangeAspect="1"/>
          </p:cNvPicPr>
          <p:nvPr/>
        </p:nvPicPr>
        <p:blipFill>
          <a:blip r:embed="rId2"/>
          <a:stretch>
            <a:fillRect/>
          </a:stretch>
        </p:blipFill>
        <p:spPr>
          <a:xfrm>
            <a:off x="259673" y="711909"/>
            <a:ext cx="5696745" cy="4020111"/>
          </a:xfrm>
          <a:prstGeom prst="rect">
            <a:avLst/>
          </a:prstGeom>
        </p:spPr>
      </p:pic>
      <p:sp>
        <p:nvSpPr>
          <p:cNvPr id="6" name="Rectangle 5">
            <a:extLst>
              <a:ext uri="{FF2B5EF4-FFF2-40B4-BE49-F238E27FC236}">
                <a16:creationId xmlns:a16="http://schemas.microsoft.com/office/drawing/2014/main" id="{8032A9CE-15CD-1C3A-D7BF-04DB46D14692}"/>
              </a:ext>
            </a:extLst>
          </p:cNvPr>
          <p:cNvSpPr/>
          <p:nvPr/>
        </p:nvSpPr>
        <p:spPr>
          <a:xfrm>
            <a:off x="4320540" y="4450080"/>
            <a:ext cx="1775460" cy="28194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057DCC7-D4C8-0BCF-C35A-77A5C0DA2DD2}"/>
              </a:ext>
            </a:extLst>
          </p:cNvPr>
          <p:cNvSpPr txBox="1"/>
          <p:nvPr/>
        </p:nvSpPr>
        <p:spPr>
          <a:xfrm>
            <a:off x="5956418" y="40231"/>
            <a:ext cx="6096000" cy="3139321"/>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ABSORBING GASES MODERATE DAY-NIGHT TEMPERATURE </a:t>
            </a:r>
            <a:r>
              <a:rPr lang="en-US" b="1" cap="all" dirty="0">
                <a:solidFill>
                  <a:srgbClr val="000000"/>
                </a:solidFill>
                <a:latin typeface="PT Sans Narrow" panose="020B0506020203020204" pitchFamily="34" charset="0"/>
              </a:rPr>
              <a:t>CYCLES.</a:t>
            </a:r>
          </a:p>
          <a:p>
            <a:pPr algn="r"/>
            <a:endParaRPr lang="en-US" b="1" i="0" cap="all" dirty="0">
              <a:solidFill>
                <a:srgbClr val="000000"/>
              </a:solidFill>
              <a:effectLst/>
              <a:latin typeface="PT Sans Narrow" panose="020B0506020203020204" pitchFamily="34" charset="0"/>
            </a:endParaRPr>
          </a:p>
          <a:p>
            <a:pPr algn="r"/>
            <a:r>
              <a:rPr lang="en-US" b="1" cap="all" dirty="0">
                <a:solidFill>
                  <a:srgbClr val="000000"/>
                </a:solidFill>
                <a:latin typeface="PT Sans Narrow" panose="020B0506020203020204" pitchFamily="34" charset="0"/>
              </a:rPr>
              <a:t>DO THEY ALSO AFFECCT THE TEMPERATURE OF THE EARTH?</a:t>
            </a:r>
          </a:p>
          <a:p>
            <a:pPr algn="r"/>
            <a:endParaRPr lang="en-US" b="1" i="0" cap="all" dirty="0">
              <a:solidFill>
                <a:srgbClr val="000000"/>
              </a:solidFill>
              <a:effectLst/>
              <a:latin typeface="PT Sans Narrow" panose="020B0506020203020204" pitchFamily="34" charset="0"/>
            </a:endParaRPr>
          </a:p>
          <a:p>
            <a:pPr algn="r"/>
            <a:r>
              <a:rPr lang="en-US" b="1" cap="all" dirty="0">
                <a:solidFill>
                  <a:srgbClr val="000000"/>
                </a:solidFill>
                <a:latin typeface="PT Sans Narrow" panose="020B0506020203020204" pitchFamily="34" charset="0"/>
              </a:rPr>
              <a:t>FOURIER SUGGESTED “YES” BECAUSE ABSORBING GASES ACT LIKE THE GLASS IN A GREENHOUSE, </a:t>
            </a:r>
          </a:p>
          <a:p>
            <a:pPr algn="r"/>
            <a:r>
              <a:rPr lang="en-US" b="1" cap="all" dirty="0">
                <a:solidFill>
                  <a:srgbClr val="000000"/>
                </a:solidFill>
                <a:latin typeface="PT Sans Narrow" panose="020B0506020203020204" pitchFamily="34" charset="0"/>
              </a:rPr>
              <a:t>LETTING SHORTWAVE RADIATION IN, </a:t>
            </a:r>
          </a:p>
          <a:p>
            <a:pPr algn="r"/>
            <a:r>
              <a:rPr lang="en-US" b="1" cap="all" dirty="0">
                <a:solidFill>
                  <a:srgbClr val="000000"/>
                </a:solidFill>
                <a:latin typeface="PT Sans Narrow" panose="020B0506020203020204" pitchFamily="34" charset="0"/>
              </a:rPr>
              <a:t>BUT IMPEDING ESCAPE OF ENERGY TO SPACE. </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358223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2757B-A45B-C82B-3BFF-310D5AE0E21A}"/>
              </a:ext>
            </a:extLst>
          </p:cNvPr>
          <p:cNvPicPr>
            <a:picLocks noChangeAspect="1"/>
          </p:cNvPicPr>
          <p:nvPr/>
        </p:nvPicPr>
        <p:blipFill>
          <a:blip r:embed="rId2"/>
          <a:stretch>
            <a:fillRect/>
          </a:stretch>
        </p:blipFill>
        <p:spPr>
          <a:xfrm>
            <a:off x="831263" y="1015033"/>
            <a:ext cx="5649113" cy="4372585"/>
          </a:xfrm>
          <a:prstGeom prst="rect">
            <a:avLst/>
          </a:prstGeom>
        </p:spPr>
      </p:pic>
      <p:sp>
        <p:nvSpPr>
          <p:cNvPr id="2" name="TextBox 1">
            <a:extLst>
              <a:ext uri="{FF2B5EF4-FFF2-40B4-BE49-F238E27FC236}">
                <a16:creationId xmlns:a16="http://schemas.microsoft.com/office/drawing/2014/main" id="{797B2444-F113-14AA-24A0-0EE153A4F691}"/>
              </a:ext>
            </a:extLst>
          </p:cNvPr>
          <p:cNvSpPr txBox="1"/>
          <p:nvPr/>
        </p:nvSpPr>
        <p:spPr>
          <a:xfrm>
            <a:off x="5956418" y="40231"/>
            <a:ext cx="6096000" cy="2585323"/>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CO2 AND WATER VAPOR DO NOT PREVENT VISIBLE SUNLIGHT </a:t>
            </a:r>
          </a:p>
          <a:p>
            <a:pPr algn="r"/>
            <a:r>
              <a:rPr lang="en-US" b="1" i="0" cap="all" dirty="0">
                <a:solidFill>
                  <a:srgbClr val="000000"/>
                </a:solidFill>
                <a:effectLst/>
                <a:latin typeface="PT Sans Narrow" panose="020B0506020203020204" pitchFamily="34" charset="0"/>
              </a:rPr>
              <a:t>FROM REACHING THE GROUND.</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CO2 AND WATER VAPOR DO PREVENT LONGWAVE RADIATION</a:t>
            </a:r>
          </a:p>
          <a:p>
            <a:pPr algn="r"/>
            <a:r>
              <a:rPr lang="en-US" b="1" cap="all" dirty="0">
                <a:solidFill>
                  <a:srgbClr val="000000"/>
                </a:solidFill>
                <a:latin typeface="PT Sans Narrow" panose="020B0506020203020204" pitchFamily="34" charset="0"/>
              </a:rPr>
              <a:t>FROM ESCAPING TO SPACE.</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350337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33D2A-0D66-A7A8-32D1-D48DEA4C88DE}"/>
              </a:ext>
            </a:extLst>
          </p:cNvPr>
          <p:cNvPicPr>
            <a:picLocks noChangeAspect="1"/>
          </p:cNvPicPr>
          <p:nvPr/>
        </p:nvPicPr>
        <p:blipFill>
          <a:blip r:embed="rId2"/>
          <a:stretch>
            <a:fillRect/>
          </a:stretch>
        </p:blipFill>
        <p:spPr>
          <a:xfrm>
            <a:off x="1072120" y="2299853"/>
            <a:ext cx="5658640" cy="2019582"/>
          </a:xfrm>
          <a:prstGeom prst="rect">
            <a:avLst/>
          </a:prstGeom>
        </p:spPr>
      </p:pic>
      <p:sp>
        <p:nvSpPr>
          <p:cNvPr id="4" name="Rectangle 3">
            <a:extLst>
              <a:ext uri="{FF2B5EF4-FFF2-40B4-BE49-F238E27FC236}">
                <a16:creationId xmlns:a16="http://schemas.microsoft.com/office/drawing/2014/main" id="{450B71A9-363E-96F6-F71D-ED3EE86F6013}"/>
              </a:ext>
            </a:extLst>
          </p:cNvPr>
          <p:cNvSpPr/>
          <p:nvPr/>
        </p:nvSpPr>
        <p:spPr>
          <a:xfrm>
            <a:off x="7193280" y="3063240"/>
            <a:ext cx="556260" cy="36576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DAAC58-E763-076E-6F86-DCD247945897}"/>
              </a:ext>
            </a:extLst>
          </p:cNvPr>
          <p:cNvSpPr txBox="1"/>
          <p:nvPr/>
        </p:nvSpPr>
        <p:spPr>
          <a:xfrm>
            <a:off x="5956418" y="40231"/>
            <a:ext cx="6096000" cy="3416320"/>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THE EARTH IS IN ENERGY BAL</a:t>
            </a:r>
            <a:r>
              <a:rPr lang="en-US" b="1" cap="all" dirty="0">
                <a:solidFill>
                  <a:srgbClr val="000000"/>
                </a:solidFill>
                <a:latin typeface="PT Sans Narrow" panose="020B0506020203020204" pitchFamily="34" charset="0"/>
              </a:rPr>
              <a:t>ANCE.</a:t>
            </a:r>
          </a:p>
          <a:p>
            <a:pPr algn="r"/>
            <a:endParaRPr lang="en-US" b="1" i="0" cap="all" dirty="0">
              <a:solidFill>
                <a:srgbClr val="000000"/>
              </a:solidFill>
              <a:effectLst/>
              <a:latin typeface="PT Sans Narrow" panose="020B0506020203020204" pitchFamily="34" charset="0"/>
            </a:endParaRPr>
          </a:p>
          <a:p>
            <a:pPr algn="r"/>
            <a:r>
              <a:rPr lang="en-US" b="1" cap="all" dirty="0">
                <a:solidFill>
                  <a:srgbClr val="000000"/>
                </a:solidFill>
                <a:latin typeface="PT Sans Narrow" panose="020B0506020203020204" pitchFamily="34" charset="0"/>
              </a:rPr>
              <a:t>LONGWAVE RADIATION TO SPACE</a:t>
            </a:r>
          </a:p>
          <a:p>
            <a:pPr algn="r"/>
            <a:r>
              <a:rPr lang="en-US" b="1" i="0" cap="all" dirty="0">
                <a:solidFill>
                  <a:srgbClr val="000000"/>
                </a:solidFill>
                <a:effectLst/>
                <a:latin typeface="PT Sans Narrow" panose="020B0506020203020204" pitchFamily="34" charset="0"/>
              </a:rPr>
              <a:t>BALANCES</a:t>
            </a:r>
          </a:p>
          <a:p>
            <a:pPr algn="r"/>
            <a:r>
              <a:rPr lang="en-US" b="1" i="0" cap="all" dirty="0">
                <a:solidFill>
                  <a:srgbClr val="000000"/>
                </a:solidFill>
                <a:effectLst/>
                <a:latin typeface="PT Sans Narrow" panose="020B0506020203020204" pitchFamily="34" charset="0"/>
              </a:rPr>
              <a:t>SHORTWAVE RADIATION FROM THE SUN.</a:t>
            </a:r>
          </a:p>
        </p:txBody>
      </p:sp>
    </p:spTree>
    <p:extLst>
      <p:ext uri="{BB962C8B-B14F-4D97-AF65-F5344CB8AC3E}">
        <p14:creationId xmlns:p14="http://schemas.microsoft.com/office/powerpoint/2010/main" val="1857741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DFE5282-0AB8-CA74-FA60-184C0D099B87}"/>
              </a:ext>
            </a:extLst>
          </p:cNvPr>
          <p:cNvGrpSpPr/>
          <p:nvPr/>
        </p:nvGrpSpPr>
        <p:grpSpPr>
          <a:xfrm>
            <a:off x="880637" y="944880"/>
            <a:ext cx="6087325" cy="1432560"/>
            <a:chOff x="1368317" y="1836420"/>
            <a:chExt cx="6087325" cy="1432560"/>
          </a:xfrm>
        </p:grpSpPr>
        <p:pic>
          <p:nvPicPr>
            <p:cNvPr id="3" name="Picture 2">
              <a:extLst>
                <a:ext uri="{FF2B5EF4-FFF2-40B4-BE49-F238E27FC236}">
                  <a16:creationId xmlns:a16="http://schemas.microsoft.com/office/drawing/2014/main" id="{427BC8EA-7C32-24D9-5B33-B38CFC0266B7}"/>
                </a:ext>
              </a:extLst>
            </p:cNvPr>
            <p:cNvPicPr>
              <a:picLocks noChangeAspect="1"/>
            </p:cNvPicPr>
            <p:nvPr/>
          </p:nvPicPr>
          <p:blipFill rotWithShape="1">
            <a:blip r:embed="rId2"/>
            <a:srcRect t="3945" b="4915"/>
            <a:stretch/>
          </p:blipFill>
          <p:spPr>
            <a:xfrm>
              <a:off x="1368317" y="1836420"/>
              <a:ext cx="6087325" cy="1432560"/>
            </a:xfrm>
            <a:prstGeom prst="rect">
              <a:avLst/>
            </a:prstGeom>
          </p:spPr>
        </p:pic>
        <p:sp>
          <p:nvSpPr>
            <p:cNvPr id="4" name="Rectangle 3">
              <a:extLst>
                <a:ext uri="{FF2B5EF4-FFF2-40B4-BE49-F238E27FC236}">
                  <a16:creationId xmlns:a16="http://schemas.microsoft.com/office/drawing/2014/main" id="{54F9ACE6-8F76-641C-C902-C6789262E559}"/>
                </a:ext>
              </a:extLst>
            </p:cNvPr>
            <p:cNvSpPr/>
            <p:nvPr/>
          </p:nvSpPr>
          <p:spPr>
            <a:xfrm>
              <a:off x="6743700" y="3048000"/>
              <a:ext cx="711942" cy="22098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3E0A9E7-4552-E9FD-5808-FC63104C3327}"/>
              </a:ext>
            </a:extLst>
          </p:cNvPr>
          <p:cNvGrpSpPr/>
          <p:nvPr/>
        </p:nvGrpSpPr>
        <p:grpSpPr>
          <a:xfrm>
            <a:off x="1104900" y="3184980"/>
            <a:ext cx="5732540" cy="1295581"/>
            <a:chOff x="1104900" y="3184980"/>
            <a:chExt cx="5732540" cy="1295581"/>
          </a:xfrm>
        </p:grpSpPr>
        <p:pic>
          <p:nvPicPr>
            <p:cNvPr id="7" name="Picture 6">
              <a:extLst>
                <a:ext uri="{FF2B5EF4-FFF2-40B4-BE49-F238E27FC236}">
                  <a16:creationId xmlns:a16="http://schemas.microsoft.com/office/drawing/2014/main" id="{528118E2-91B1-8791-DA3C-ED33C5810E97}"/>
                </a:ext>
              </a:extLst>
            </p:cNvPr>
            <p:cNvPicPr>
              <a:picLocks noChangeAspect="1"/>
            </p:cNvPicPr>
            <p:nvPr/>
          </p:nvPicPr>
          <p:blipFill>
            <a:blip r:embed="rId3"/>
            <a:stretch>
              <a:fillRect/>
            </a:stretch>
          </p:blipFill>
          <p:spPr>
            <a:xfrm>
              <a:off x="1178800" y="3184980"/>
              <a:ext cx="5658640" cy="1295581"/>
            </a:xfrm>
            <a:prstGeom prst="rect">
              <a:avLst/>
            </a:prstGeom>
          </p:spPr>
        </p:pic>
        <p:sp>
          <p:nvSpPr>
            <p:cNvPr id="10" name="Rectangle 9">
              <a:extLst>
                <a:ext uri="{FF2B5EF4-FFF2-40B4-BE49-F238E27FC236}">
                  <a16:creationId xmlns:a16="http://schemas.microsoft.com/office/drawing/2014/main" id="{4AF482B7-B621-228D-64C4-EE32BC2E76FD}"/>
                </a:ext>
              </a:extLst>
            </p:cNvPr>
            <p:cNvSpPr/>
            <p:nvPr/>
          </p:nvSpPr>
          <p:spPr>
            <a:xfrm>
              <a:off x="1104900" y="3184980"/>
              <a:ext cx="2827020" cy="19068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CAC25A-86D5-626F-6334-C4308D62DB78}"/>
                </a:ext>
              </a:extLst>
            </p:cNvPr>
            <p:cNvSpPr/>
            <p:nvPr/>
          </p:nvSpPr>
          <p:spPr>
            <a:xfrm>
              <a:off x="5913120" y="4228921"/>
              <a:ext cx="924320" cy="25164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083463C1-2358-A3A6-F367-F110B83AE2F3}"/>
              </a:ext>
            </a:extLst>
          </p:cNvPr>
          <p:cNvPicPr>
            <a:picLocks noChangeAspect="1"/>
          </p:cNvPicPr>
          <p:nvPr/>
        </p:nvPicPr>
        <p:blipFill>
          <a:blip r:embed="rId4"/>
          <a:stretch>
            <a:fillRect/>
          </a:stretch>
        </p:blipFill>
        <p:spPr>
          <a:xfrm>
            <a:off x="1197853" y="4937653"/>
            <a:ext cx="5620534" cy="1524213"/>
          </a:xfrm>
          <a:prstGeom prst="rect">
            <a:avLst/>
          </a:prstGeom>
        </p:spPr>
      </p:pic>
      <p:sp>
        <p:nvSpPr>
          <p:cNvPr id="2" name="TextBox 1">
            <a:extLst>
              <a:ext uri="{FF2B5EF4-FFF2-40B4-BE49-F238E27FC236}">
                <a16:creationId xmlns:a16="http://schemas.microsoft.com/office/drawing/2014/main" id="{81B7228E-D9A4-549B-6BAA-20F74DB0C282}"/>
              </a:ext>
            </a:extLst>
          </p:cNvPr>
          <p:cNvSpPr txBox="1"/>
          <p:nvPr/>
        </p:nvSpPr>
        <p:spPr>
          <a:xfrm>
            <a:off x="5956418" y="40231"/>
            <a:ext cx="6096000" cy="397031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r>
              <a:rPr lang="en-US" b="1" cap="all" dirty="0">
                <a:solidFill>
                  <a:srgbClr val="000000"/>
                </a:solidFill>
                <a:latin typeface="PT Sans Narrow" panose="020B0506020203020204" pitchFamily="34" charset="0"/>
              </a:rPr>
              <a:t>LET’S ASSUME THAT RELATIVE HUMDITY REMAINS</a:t>
            </a:r>
          </a:p>
          <a:p>
            <a:pPr algn="r"/>
            <a:r>
              <a:rPr lang="en-US" b="1" i="0" cap="all" dirty="0">
                <a:solidFill>
                  <a:srgbClr val="000000"/>
                </a:solidFill>
                <a:effectLst/>
                <a:latin typeface="PT Sans Narrow" panose="020B0506020203020204" pitchFamily="34" charset="0"/>
              </a:rPr>
              <a:t>RELATIVELY CONSTANT AS </a:t>
            </a:r>
            <a:r>
              <a:rPr lang="en-US" b="1" cap="all" dirty="0">
                <a:solidFill>
                  <a:srgbClr val="000000"/>
                </a:solidFill>
                <a:latin typeface="PT Sans Narrow" panose="020B0506020203020204" pitchFamily="34" charset="0"/>
              </a:rPr>
              <a:t>EARTH’S TEMPERATURE CHANGES</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3085520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DB0160-4195-FD3E-B836-E776B62BF321}"/>
              </a:ext>
            </a:extLst>
          </p:cNvPr>
          <p:cNvPicPr>
            <a:picLocks noChangeAspect="1"/>
          </p:cNvPicPr>
          <p:nvPr/>
        </p:nvPicPr>
        <p:blipFill>
          <a:blip r:embed="rId2"/>
          <a:stretch>
            <a:fillRect/>
          </a:stretch>
        </p:blipFill>
        <p:spPr>
          <a:xfrm>
            <a:off x="222404" y="415933"/>
            <a:ext cx="10643137" cy="6362661"/>
          </a:xfrm>
          <a:prstGeom prst="rect">
            <a:avLst/>
          </a:prstGeom>
        </p:spPr>
      </p:pic>
      <p:sp>
        <p:nvSpPr>
          <p:cNvPr id="2" name="TextBox 1">
            <a:extLst>
              <a:ext uri="{FF2B5EF4-FFF2-40B4-BE49-F238E27FC236}">
                <a16:creationId xmlns:a16="http://schemas.microsoft.com/office/drawing/2014/main" id="{8211755A-019A-74BF-4CE5-8AE82461E5D0}"/>
              </a:ext>
            </a:extLst>
          </p:cNvPr>
          <p:cNvSpPr txBox="1"/>
          <p:nvPr/>
        </p:nvSpPr>
        <p:spPr>
          <a:xfrm>
            <a:off x="717847" y="40231"/>
            <a:ext cx="11334571" cy="369332"/>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 A DOUBLING OF ATMOSPHERIC CO2 CAUSES ABOUT 5 or 6 DEGREES CELSIUS OF WARMING</a:t>
            </a:r>
          </a:p>
        </p:txBody>
      </p:sp>
    </p:spTree>
    <p:extLst>
      <p:ext uri="{BB962C8B-B14F-4D97-AF65-F5344CB8AC3E}">
        <p14:creationId xmlns:p14="http://schemas.microsoft.com/office/powerpoint/2010/main" val="1512679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A58D3-980D-666C-682D-228ADAEECA7D}"/>
              </a:ext>
            </a:extLst>
          </p:cNvPr>
          <p:cNvPicPr>
            <a:picLocks noChangeAspect="1"/>
          </p:cNvPicPr>
          <p:nvPr/>
        </p:nvPicPr>
        <p:blipFill>
          <a:blip r:embed="rId2"/>
          <a:stretch>
            <a:fillRect/>
          </a:stretch>
        </p:blipFill>
        <p:spPr>
          <a:xfrm>
            <a:off x="701946" y="1699261"/>
            <a:ext cx="5182323" cy="2143424"/>
          </a:xfrm>
          <a:prstGeom prst="rect">
            <a:avLst/>
          </a:prstGeom>
        </p:spPr>
      </p:pic>
      <p:pic>
        <p:nvPicPr>
          <p:cNvPr id="5" name="Picture 4">
            <a:extLst>
              <a:ext uri="{FF2B5EF4-FFF2-40B4-BE49-F238E27FC236}">
                <a16:creationId xmlns:a16="http://schemas.microsoft.com/office/drawing/2014/main" id="{17A07A9C-21F9-CFF7-D117-952F6D4C55FE}"/>
              </a:ext>
            </a:extLst>
          </p:cNvPr>
          <p:cNvPicPr>
            <a:picLocks noChangeAspect="1"/>
          </p:cNvPicPr>
          <p:nvPr/>
        </p:nvPicPr>
        <p:blipFill>
          <a:blip r:embed="rId3"/>
          <a:stretch>
            <a:fillRect/>
          </a:stretch>
        </p:blipFill>
        <p:spPr>
          <a:xfrm>
            <a:off x="783621" y="4436430"/>
            <a:ext cx="5172797" cy="1181265"/>
          </a:xfrm>
          <a:prstGeom prst="rect">
            <a:avLst/>
          </a:prstGeom>
        </p:spPr>
      </p:pic>
      <p:sp>
        <p:nvSpPr>
          <p:cNvPr id="6" name="TextBox 5">
            <a:extLst>
              <a:ext uri="{FF2B5EF4-FFF2-40B4-BE49-F238E27FC236}">
                <a16:creationId xmlns:a16="http://schemas.microsoft.com/office/drawing/2014/main" id="{3797B40B-405C-8044-D554-A44AB486B506}"/>
              </a:ext>
            </a:extLst>
          </p:cNvPr>
          <p:cNvSpPr txBox="1"/>
          <p:nvPr/>
        </p:nvSpPr>
        <p:spPr>
          <a:xfrm>
            <a:off x="5956418" y="40231"/>
            <a:ext cx="6096000" cy="5078313"/>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GLOBAL WARMING INCREASES LINEARLY WITH EACH</a:t>
            </a:r>
          </a:p>
          <a:p>
            <a:pPr algn="r"/>
            <a:r>
              <a:rPr lang="en-US" b="1" cap="all" dirty="0">
                <a:solidFill>
                  <a:srgbClr val="000000"/>
                </a:solidFill>
                <a:latin typeface="PT Sans Narrow" panose="020B0506020203020204" pitchFamily="34" charset="0"/>
              </a:rPr>
              <a:t>HALVING OR DOUBLING  OF ATMOSPHERIC CO2 CONTENT.</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(THE EARTH WARMS IN PROPORTION TO THE LOGARITHM OF</a:t>
            </a:r>
          </a:p>
          <a:p>
            <a:pPr algn="r"/>
            <a:r>
              <a:rPr lang="en-US" b="1" cap="all" dirty="0">
                <a:solidFill>
                  <a:srgbClr val="000000"/>
                </a:solidFill>
                <a:latin typeface="PT Sans Narrow" panose="020B0506020203020204" pitchFamily="34" charset="0"/>
              </a:rPr>
              <a:t>ATMOSPHERIC CO2 CONTENT.)</a:t>
            </a:r>
          </a:p>
        </p:txBody>
      </p:sp>
    </p:spTree>
    <p:extLst>
      <p:ext uri="{BB962C8B-B14F-4D97-AF65-F5344CB8AC3E}">
        <p14:creationId xmlns:p14="http://schemas.microsoft.com/office/powerpoint/2010/main" val="1488216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09C77-9313-B8FC-9FBE-6110B074FB25}"/>
              </a:ext>
            </a:extLst>
          </p:cNvPr>
          <p:cNvPicPr>
            <a:picLocks noChangeAspect="1"/>
          </p:cNvPicPr>
          <p:nvPr/>
        </p:nvPicPr>
        <p:blipFill>
          <a:blip r:embed="rId2"/>
          <a:stretch>
            <a:fillRect/>
          </a:stretch>
        </p:blipFill>
        <p:spPr>
          <a:xfrm>
            <a:off x="323044" y="2116471"/>
            <a:ext cx="5772956" cy="2181529"/>
          </a:xfrm>
          <a:prstGeom prst="rect">
            <a:avLst/>
          </a:prstGeom>
        </p:spPr>
      </p:pic>
      <p:sp>
        <p:nvSpPr>
          <p:cNvPr id="5" name="Rectangle 4">
            <a:extLst>
              <a:ext uri="{FF2B5EF4-FFF2-40B4-BE49-F238E27FC236}">
                <a16:creationId xmlns:a16="http://schemas.microsoft.com/office/drawing/2014/main" id="{3156C119-1F21-C196-A666-F0D9514F5F82}"/>
              </a:ext>
            </a:extLst>
          </p:cNvPr>
          <p:cNvSpPr/>
          <p:nvPr/>
        </p:nvSpPr>
        <p:spPr>
          <a:xfrm>
            <a:off x="1562100" y="4031300"/>
            <a:ext cx="4533900" cy="26670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CF192F-0D15-5AC7-DDBF-B3A4C84B917B}"/>
              </a:ext>
            </a:extLst>
          </p:cNvPr>
          <p:cNvSpPr txBox="1"/>
          <p:nvPr/>
        </p:nvSpPr>
        <p:spPr>
          <a:xfrm>
            <a:off x="1794617" y="40231"/>
            <a:ext cx="10257802" cy="5355312"/>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AN INCREASE OF CO2 </a:t>
            </a:r>
            <a:r>
              <a:rPr lang="en-US" b="1" cap="all" dirty="0" err="1">
                <a:solidFill>
                  <a:srgbClr val="000000"/>
                </a:solidFill>
                <a:latin typeface="PT Sans Narrow" panose="020B0506020203020204" pitchFamily="34" charset="0"/>
              </a:rPr>
              <a:t>oF</a:t>
            </a:r>
            <a:r>
              <a:rPr lang="en-US" b="1" cap="all" dirty="0">
                <a:solidFill>
                  <a:srgbClr val="000000"/>
                </a:solidFill>
                <a:latin typeface="PT Sans Narrow" panose="020B0506020203020204" pitchFamily="34" charset="0"/>
              </a:rPr>
              <a:t> 2.5 to 3 times from PRE-INDUSTRIAL</a:t>
            </a:r>
          </a:p>
          <a:p>
            <a:pPr algn="r"/>
            <a:r>
              <a:rPr lang="en-US" b="1" i="0" cap="all" dirty="0">
                <a:solidFill>
                  <a:srgbClr val="000000"/>
                </a:solidFill>
                <a:effectLst/>
                <a:latin typeface="PT Sans Narrow" panose="020B0506020203020204" pitchFamily="34" charset="0"/>
              </a:rPr>
              <a:t>WOULD BE ENOUGH TO MELT ICE-CAPS.</a:t>
            </a: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A DECREASE TO 0.62 to 0.55 TIMES </a:t>
            </a:r>
          </a:p>
          <a:p>
            <a:pPr algn="r"/>
            <a:r>
              <a:rPr lang="en-US" b="1" i="0" cap="all" dirty="0">
                <a:solidFill>
                  <a:srgbClr val="000000"/>
                </a:solidFill>
                <a:effectLst/>
                <a:latin typeface="PT Sans Narrow" panose="020B0506020203020204" pitchFamily="34" charset="0"/>
              </a:rPr>
              <a:t>WOULD BE ENOUGH TO EXPLAIN ICE AGE.</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r>
              <a:rPr lang="en-US" b="1" cap="all" dirty="0">
                <a:solidFill>
                  <a:srgbClr val="000000"/>
                </a:solidFill>
                <a:latin typeface="PT Sans Narrow" panose="020B0506020203020204" pitchFamily="34" charset="0"/>
              </a:rPr>
              <a:t>(MODERN CALCULATIONS SUGGEST 2.5 to 3 TIMES IS ENOUGH TO MELT MOST OF GREENLAND, BUT NOT ANTARCTICA.)</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(ICE AGE CO2 was ABOUT 65% OF PRE-INDUSTRIAL CO2.)</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3074343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51E54F-05B9-665B-E03B-87327F7023CE}"/>
              </a:ext>
            </a:extLst>
          </p:cNvPr>
          <p:cNvPicPr>
            <a:picLocks noChangeAspect="1"/>
          </p:cNvPicPr>
          <p:nvPr/>
        </p:nvPicPr>
        <p:blipFill>
          <a:blip r:embed="rId2"/>
          <a:stretch>
            <a:fillRect/>
          </a:stretch>
        </p:blipFill>
        <p:spPr>
          <a:xfrm>
            <a:off x="649004" y="3047672"/>
            <a:ext cx="5544324" cy="1514686"/>
          </a:xfrm>
          <a:prstGeom prst="rect">
            <a:avLst/>
          </a:prstGeom>
        </p:spPr>
      </p:pic>
      <p:sp>
        <p:nvSpPr>
          <p:cNvPr id="6" name="Rectangle 5">
            <a:extLst>
              <a:ext uri="{FF2B5EF4-FFF2-40B4-BE49-F238E27FC236}">
                <a16:creationId xmlns:a16="http://schemas.microsoft.com/office/drawing/2014/main" id="{82B728A3-AE76-BB3E-EC2C-B3A249F0A036}"/>
              </a:ext>
            </a:extLst>
          </p:cNvPr>
          <p:cNvSpPr/>
          <p:nvPr/>
        </p:nvSpPr>
        <p:spPr>
          <a:xfrm>
            <a:off x="2141006" y="4295658"/>
            <a:ext cx="4052322" cy="26670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0AEB66C-15FE-FCF5-BD00-20A6E7A1CD6A}"/>
              </a:ext>
            </a:extLst>
          </p:cNvPr>
          <p:cNvSpPr txBox="1"/>
          <p:nvPr/>
        </p:nvSpPr>
        <p:spPr>
          <a:xfrm>
            <a:off x="5956418" y="40231"/>
            <a:ext cx="6096000" cy="397031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IF THE CARBON IN ALL OF THE CO2 IN THE ATMOSPHERE</a:t>
            </a:r>
          </a:p>
          <a:p>
            <a:pPr algn="r"/>
            <a:r>
              <a:rPr lang="en-US" b="1" cap="all" dirty="0">
                <a:solidFill>
                  <a:srgbClr val="000000"/>
                </a:solidFill>
                <a:latin typeface="PT Sans Narrow" panose="020B0506020203020204" pitchFamily="34" charset="0"/>
              </a:rPr>
              <a:t>WERE IN A SOLID LAYER COVERING THE EARTH,</a:t>
            </a:r>
          </a:p>
          <a:p>
            <a:pPr algn="r"/>
            <a:r>
              <a:rPr lang="en-US" b="1" cap="all" dirty="0">
                <a:solidFill>
                  <a:srgbClr val="000000"/>
                </a:solidFill>
                <a:latin typeface="PT Sans Narrow" panose="020B0506020203020204" pitchFamily="34" charset="0"/>
              </a:rPr>
              <a:t>IT WOULD ONLY BE 1 MM THICK. </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61513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E96D9A-1316-7D85-D88B-123CEC5F227E}"/>
              </a:ext>
            </a:extLst>
          </p:cNvPr>
          <p:cNvGrpSpPr/>
          <p:nvPr/>
        </p:nvGrpSpPr>
        <p:grpSpPr>
          <a:xfrm>
            <a:off x="658950" y="2585920"/>
            <a:ext cx="5268060" cy="1686160"/>
            <a:chOff x="3461970" y="2585920"/>
            <a:chExt cx="5268060" cy="1686160"/>
          </a:xfrm>
        </p:grpSpPr>
        <p:pic>
          <p:nvPicPr>
            <p:cNvPr id="3" name="Picture 2">
              <a:extLst>
                <a:ext uri="{FF2B5EF4-FFF2-40B4-BE49-F238E27FC236}">
                  <a16:creationId xmlns:a16="http://schemas.microsoft.com/office/drawing/2014/main" id="{506BF9BF-4FFE-CFAD-6B56-CDEA877D4786}"/>
                </a:ext>
              </a:extLst>
            </p:cNvPr>
            <p:cNvPicPr>
              <a:picLocks noChangeAspect="1"/>
            </p:cNvPicPr>
            <p:nvPr/>
          </p:nvPicPr>
          <p:blipFill>
            <a:blip r:embed="rId2"/>
            <a:stretch>
              <a:fillRect/>
            </a:stretch>
          </p:blipFill>
          <p:spPr>
            <a:xfrm>
              <a:off x="3461970" y="2585920"/>
              <a:ext cx="5268060" cy="1686160"/>
            </a:xfrm>
            <a:prstGeom prst="rect">
              <a:avLst/>
            </a:prstGeom>
          </p:spPr>
        </p:pic>
        <p:sp>
          <p:nvSpPr>
            <p:cNvPr id="4" name="Rectangle 3">
              <a:extLst>
                <a:ext uri="{FF2B5EF4-FFF2-40B4-BE49-F238E27FC236}">
                  <a16:creationId xmlns:a16="http://schemas.microsoft.com/office/drawing/2014/main" id="{490A141A-C926-BF05-32E5-0876DAEE2729}"/>
                </a:ext>
              </a:extLst>
            </p:cNvPr>
            <p:cNvSpPr/>
            <p:nvPr/>
          </p:nvSpPr>
          <p:spPr>
            <a:xfrm>
              <a:off x="6640082" y="4016523"/>
              <a:ext cx="2089948" cy="255557"/>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8D98D78-BE4D-3551-74CC-FFC7E215E380}"/>
              </a:ext>
            </a:extLst>
          </p:cNvPr>
          <p:cNvSpPr txBox="1"/>
          <p:nvPr/>
        </p:nvSpPr>
        <p:spPr>
          <a:xfrm>
            <a:off x="5956418" y="40231"/>
            <a:ext cx="6096000" cy="3416320"/>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r>
              <a:rPr lang="en-US" b="1" cap="all" dirty="0">
                <a:solidFill>
                  <a:srgbClr val="000000"/>
                </a:solidFill>
                <a:latin typeface="PT Sans Narrow" panose="020B0506020203020204" pitchFamily="34" charset="0"/>
              </a:rPr>
              <a:t>THE BURNING OF COAL ADDS ENOUGH CO2 TO THE ATMOSPHERE</a:t>
            </a:r>
          </a:p>
          <a:p>
            <a:pPr algn="r"/>
            <a:r>
              <a:rPr lang="en-US" b="1" i="0" cap="all" dirty="0">
                <a:solidFill>
                  <a:srgbClr val="000000"/>
                </a:solidFill>
                <a:effectLst/>
                <a:latin typeface="PT Sans Narrow" panose="020B0506020203020204" pitchFamily="34" charset="0"/>
              </a:rPr>
              <a:t>TO DOUBLE ATMOSPHERIC CO2 CONCENTRATION IN 1000 YEARS</a:t>
            </a:r>
            <a:r>
              <a:rPr lang="en-US" b="1" cap="all" dirty="0">
                <a:solidFill>
                  <a:srgbClr val="000000"/>
                </a:solidFill>
                <a:latin typeface="PT Sans Narrow" panose="020B0506020203020204" pitchFamily="34" charset="0"/>
              </a:rPr>
              <a:t>.</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110467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4F78-7AA5-831E-3A87-9743C5F17994}"/>
              </a:ext>
            </a:extLst>
          </p:cNvPr>
          <p:cNvPicPr>
            <a:picLocks noChangeAspect="1"/>
          </p:cNvPicPr>
          <p:nvPr/>
        </p:nvPicPr>
        <p:blipFill>
          <a:blip r:embed="rId2"/>
          <a:stretch>
            <a:fillRect/>
          </a:stretch>
        </p:blipFill>
        <p:spPr>
          <a:xfrm>
            <a:off x="173599" y="0"/>
            <a:ext cx="4268346" cy="6858000"/>
          </a:xfrm>
          <a:prstGeom prst="rect">
            <a:avLst/>
          </a:prstGeom>
        </p:spPr>
      </p:pic>
      <p:pic>
        <p:nvPicPr>
          <p:cNvPr id="5" name="Picture 4">
            <a:extLst>
              <a:ext uri="{FF2B5EF4-FFF2-40B4-BE49-F238E27FC236}">
                <a16:creationId xmlns:a16="http://schemas.microsoft.com/office/drawing/2014/main" id="{46DEA1EF-995B-A768-3768-D2A3E4C37396}"/>
              </a:ext>
            </a:extLst>
          </p:cNvPr>
          <p:cNvPicPr>
            <a:picLocks noChangeAspect="1"/>
          </p:cNvPicPr>
          <p:nvPr/>
        </p:nvPicPr>
        <p:blipFill>
          <a:blip r:embed="rId3"/>
          <a:stretch>
            <a:fillRect/>
          </a:stretch>
        </p:blipFill>
        <p:spPr>
          <a:xfrm>
            <a:off x="4441945" y="0"/>
            <a:ext cx="7242629" cy="1775712"/>
          </a:xfrm>
          <a:prstGeom prst="rect">
            <a:avLst/>
          </a:prstGeom>
        </p:spPr>
      </p:pic>
      <p:pic>
        <p:nvPicPr>
          <p:cNvPr id="2" name="Picture 1">
            <a:extLst>
              <a:ext uri="{FF2B5EF4-FFF2-40B4-BE49-F238E27FC236}">
                <a16:creationId xmlns:a16="http://schemas.microsoft.com/office/drawing/2014/main" id="{E45FE3F9-F701-482B-A5C7-0164F899B8EC}"/>
              </a:ext>
            </a:extLst>
          </p:cNvPr>
          <p:cNvPicPr>
            <a:picLocks noChangeAspect="1"/>
          </p:cNvPicPr>
          <p:nvPr/>
        </p:nvPicPr>
        <p:blipFill rotWithShape="1">
          <a:blip r:embed="rId4"/>
          <a:srcRect t="-1" b="71651"/>
          <a:stretch/>
        </p:blipFill>
        <p:spPr>
          <a:xfrm>
            <a:off x="5668085" y="3872668"/>
            <a:ext cx="4963933" cy="1271900"/>
          </a:xfrm>
          <a:prstGeom prst="rect">
            <a:avLst/>
          </a:prstGeom>
        </p:spPr>
      </p:pic>
      <p:sp>
        <p:nvSpPr>
          <p:cNvPr id="4" name="TextBox 3">
            <a:extLst>
              <a:ext uri="{FF2B5EF4-FFF2-40B4-BE49-F238E27FC236}">
                <a16:creationId xmlns:a16="http://schemas.microsoft.com/office/drawing/2014/main" id="{E47CFF0E-D432-4C22-482F-F8BEE5779783}"/>
              </a:ext>
            </a:extLst>
          </p:cNvPr>
          <p:cNvSpPr txBox="1"/>
          <p:nvPr/>
        </p:nvSpPr>
        <p:spPr>
          <a:xfrm>
            <a:off x="7375021" y="3877629"/>
            <a:ext cx="1835759" cy="276999"/>
          </a:xfrm>
          <a:prstGeom prst="rect">
            <a:avLst/>
          </a:prstGeom>
          <a:solidFill>
            <a:schemeClr val="bg1"/>
          </a:solidFill>
        </p:spPr>
        <p:txBody>
          <a:bodyPr wrap="none" rtlCol="0">
            <a:spAutoFit/>
          </a:bodyPr>
          <a:lstStyle/>
          <a:p>
            <a:r>
              <a:rPr lang="en-US" sz="1200" dirty="0"/>
              <a:t>Top of atmosphere budget</a:t>
            </a:r>
          </a:p>
        </p:txBody>
      </p:sp>
      <p:pic>
        <p:nvPicPr>
          <p:cNvPr id="6" name="Picture 5">
            <a:extLst>
              <a:ext uri="{FF2B5EF4-FFF2-40B4-BE49-F238E27FC236}">
                <a16:creationId xmlns:a16="http://schemas.microsoft.com/office/drawing/2014/main" id="{6055B060-302C-3156-64BC-FBA5D973543B}"/>
              </a:ext>
            </a:extLst>
          </p:cNvPr>
          <p:cNvPicPr>
            <a:picLocks noChangeAspect="1"/>
          </p:cNvPicPr>
          <p:nvPr/>
        </p:nvPicPr>
        <p:blipFill rotWithShape="1">
          <a:blip r:embed="rId4"/>
          <a:srcRect t="50729" b="15684"/>
          <a:stretch/>
        </p:blipFill>
        <p:spPr>
          <a:xfrm>
            <a:off x="5655100" y="5144568"/>
            <a:ext cx="4982849" cy="1512606"/>
          </a:xfrm>
          <a:prstGeom prst="rect">
            <a:avLst/>
          </a:prstGeom>
        </p:spPr>
      </p:pic>
      <p:pic>
        <p:nvPicPr>
          <p:cNvPr id="8" name="Picture 7">
            <a:extLst>
              <a:ext uri="{FF2B5EF4-FFF2-40B4-BE49-F238E27FC236}">
                <a16:creationId xmlns:a16="http://schemas.microsoft.com/office/drawing/2014/main" id="{175D5432-3395-8969-C140-CAB0550FABF2}"/>
              </a:ext>
            </a:extLst>
          </p:cNvPr>
          <p:cNvPicPr>
            <a:picLocks noChangeAspect="1"/>
          </p:cNvPicPr>
          <p:nvPr/>
        </p:nvPicPr>
        <p:blipFill>
          <a:blip r:embed="rId5"/>
          <a:stretch>
            <a:fillRect/>
          </a:stretch>
        </p:blipFill>
        <p:spPr>
          <a:xfrm>
            <a:off x="5668084" y="2145175"/>
            <a:ext cx="4963933" cy="1729973"/>
          </a:xfrm>
          <a:prstGeom prst="rect">
            <a:avLst/>
          </a:prstGeom>
        </p:spPr>
      </p:pic>
    </p:spTree>
    <p:extLst>
      <p:ext uri="{BB962C8B-B14F-4D97-AF65-F5344CB8AC3E}">
        <p14:creationId xmlns:p14="http://schemas.microsoft.com/office/powerpoint/2010/main" val="3694135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299A1-533F-0AB4-0EEE-7324DB734A55}"/>
              </a:ext>
            </a:extLst>
          </p:cNvPr>
          <p:cNvPicPr>
            <a:picLocks noChangeAspect="1"/>
          </p:cNvPicPr>
          <p:nvPr/>
        </p:nvPicPr>
        <p:blipFill>
          <a:blip r:embed="rId2"/>
          <a:stretch>
            <a:fillRect/>
          </a:stretch>
        </p:blipFill>
        <p:spPr>
          <a:xfrm>
            <a:off x="0" y="0"/>
            <a:ext cx="5615338" cy="6858000"/>
          </a:xfrm>
          <a:prstGeom prst="rect">
            <a:avLst/>
          </a:prstGeom>
        </p:spPr>
      </p:pic>
      <p:pic>
        <p:nvPicPr>
          <p:cNvPr id="5" name="Picture 4">
            <a:extLst>
              <a:ext uri="{FF2B5EF4-FFF2-40B4-BE49-F238E27FC236}">
                <a16:creationId xmlns:a16="http://schemas.microsoft.com/office/drawing/2014/main" id="{D5A7C5E1-9439-DF34-1813-1E95CD897BAB}"/>
              </a:ext>
            </a:extLst>
          </p:cNvPr>
          <p:cNvPicPr>
            <a:picLocks noChangeAspect="1"/>
          </p:cNvPicPr>
          <p:nvPr/>
        </p:nvPicPr>
        <p:blipFill>
          <a:blip r:embed="rId3"/>
          <a:stretch>
            <a:fillRect/>
          </a:stretch>
        </p:blipFill>
        <p:spPr>
          <a:xfrm>
            <a:off x="6279558" y="4173473"/>
            <a:ext cx="5068007" cy="1143160"/>
          </a:xfrm>
          <a:prstGeom prst="rect">
            <a:avLst/>
          </a:prstGeom>
        </p:spPr>
      </p:pic>
      <p:pic>
        <p:nvPicPr>
          <p:cNvPr id="7" name="Picture 6">
            <a:extLst>
              <a:ext uri="{FF2B5EF4-FFF2-40B4-BE49-F238E27FC236}">
                <a16:creationId xmlns:a16="http://schemas.microsoft.com/office/drawing/2014/main" id="{A041C38B-BF51-29F1-9B58-4295F6676711}"/>
              </a:ext>
            </a:extLst>
          </p:cNvPr>
          <p:cNvPicPr>
            <a:picLocks noChangeAspect="1"/>
          </p:cNvPicPr>
          <p:nvPr/>
        </p:nvPicPr>
        <p:blipFill>
          <a:blip r:embed="rId4"/>
          <a:stretch>
            <a:fillRect/>
          </a:stretch>
        </p:blipFill>
        <p:spPr>
          <a:xfrm>
            <a:off x="6246215" y="5316633"/>
            <a:ext cx="5134692" cy="1047896"/>
          </a:xfrm>
          <a:prstGeom prst="rect">
            <a:avLst/>
          </a:prstGeom>
        </p:spPr>
      </p:pic>
      <p:sp>
        <p:nvSpPr>
          <p:cNvPr id="8" name="TextBox 7">
            <a:extLst>
              <a:ext uri="{FF2B5EF4-FFF2-40B4-BE49-F238E27FC236}">
                <a16:creationId xmlns:a16="http://schemas.microsoft.com/office/drawing/2014/main" id="{1B427F62-1630-FE8F-0D2B-1874E2A529A7}"/>
              </a:ext>
            </a:extLst>
          </p:cNvPr>
          <p:cNvSpPr txBox="1"/>
          <p:nvPr/>
        </p:nvSpPr>
        <p:spPr>
          <a:xfrm>
            <a:off x="5956418" y="40231"/>
            <a:ext cx="6096000" cy="3139321"/>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ARRHENIUS 1896: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CO2 MAINLY ADDED TO THE ATMOSPHERE BY VOLCANOS.</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CO2 MAINLY REMOVED FROM THE ATMOSPHERE </a:t>
            </a:r>
          </a:p>
          <a:p>
            <a:pPr algn="r"/>
            <a:r>
              <a:rPr lang="en-US" b="1" cap="all" dirty="0">
                <a:solidFill>
                  <a:srgbClr val="000000"/>
                </a:solidFill>
                <a:latin typeface="PT Sans Narrow" panose="020B0506020203020204" pitchFamily="34" charset="0"/>
              </a:rPr>
              <a:t>BY SILICATE-ROCK WEATHERING </a:t>
            </a:r>
          </a:p>
          <a:p>
            <a:pPr algn="r"/>
            <a:r>
              <a:rPr lang="en-US" b="1" cap="all" dirty="0">
                <a:solidFill>
                  <a:srgbClr val="000000"/>
                </a:solidFill>
                <a:latin typeface="PT Sans Narrow" panose="020B0506020203020204" pitchFamily="34" charset="0"/>
              </a:rPr>
              <a:t>AND SUBSEQUENT CARBONATE DEPOSITION.</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VARIATIONS IN VOLCANIC ACTIVITY MAY EXPLAIN </a:t>
            </a:r>
          </a:p>
          <a:p>
            <a:pPr algn="r"/>
            <a:r>
              <a:rPr lang="en-US" b="1" cap="all" dirty="0">
                <a:solidFill>
                  <a:srgbClr val="000000"/>
                </a:solidFill>
                <a:latin typeface="PT Sans Narrow" panose="020B0506020203020204" pitchFamily="34" charset="0"/>
              </a:rPr>
              <a:t>CLIMATE VARIATIONS IN THE GEOLOGIC PAST. </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291787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A9971-7921-623A-28BC-F3CBBA456689}"/>
              </a:ext>
            </a:extLst>
          </p:cNvPr>
          <p:cNvSpPr txBox="1"/>
          <p:nvPr/>
        </p:nvSpPr>
        <p:spPr>
          <a:xfrm>
            <a:off x="6096000" y="3516397"/>
            <a:ext cx="6096000" cy="2308324"/>
          </a:xfrm>
          <a:prstGeom prst="rect">
            <a:avLst/>
          </a:prstGeom>
          <a:noFill/>
        </p:spPr>
        <p:txBody>
          <a:bodyPr wrap="square">
            <a:spAutoFit/>
          </a:bodyPr>
          <a:lstStyle/>
          <a:p>
            <a:pPr algn="l"/>
            <a:r>
              <a:rPr lang="en-US" b="0" i="0" cap="all" dirty="0">
                <a:solidFill>
                  <a:srgbClr val="B3B3B3"/>
                </a:solidFill>
                <a:effectLst/>
                <a:latin typeface="PT Sans Narrow" panose="020B0506020203020204" pitchFamily="34" charset="0"/>
              </a:rPr>
              <a:t>1938</a:t>
            </a:r>
          </a:p>
          <a:p>
            <a:pPr algn="l"/>
            <a:r>
              <a:rPr lang="en-US" b="0" i="0" dirty="0">
                <a:solidFill>
                  <a:srgbClr val="737373"/>
                </a:solidFill>
                <a:effectLst/>
                <a:latin typeface="PT Serif" panose="020A0603040505020204" pitchFamily="18" charset="0"/>
              </a:rPr>
              <a:t>British coal engineer George </a:t>
            </a:r>
            <a:r>
              <a:rPr lang="en-US" b="0" i="0" dirty="0" err="1">
                <a:solidFill>
                  <a:srgbClr val="737373"/>
                </a:solidFill>
                <a:effectLst/>
                <a:latin typeface="PT Serif" panose="020A0603040505020204" pitchFamily="18" charset="0"/>
              </a:rPr>
              <a:t>Callendar</a:t>
            </a:r>
            <a:r>
              <a:rPr lang="en-US" b="0" i="0" dirty="0">
                <a:solidFill>
                  <a:srgbClr val="737373"/>
                </a:solidFill>
                <a:effectLst/>
                <a:latin typeface="PT Serif" panose="020A0603040505020204" pitchFamily="18" charset="0"/>
              </a:rPr>
              <a:t> compiled all carbon dioxide measurements made over the previous 100 years and found that the amount of CO</a:t>
            </a:r>
            <a:r>
              <a:rPr lang="en-US" b="0" i="0" baseline="-25000" dirty="0">
                <a:solidFill>
                  <a:srgbClr val="737373"/>
                </a:solidFill>
                <a:effectLst/>
                <a:latin typeface="PT Serif" panose="020A0603040505020204" pitchFamily="18" charset="0"/>
              </a:rPr>
              <a:t>2</a:t>
            </a:r>
            <a:r>
              <a:rPr lang="en-US" b="0" i="0" dirty="0">
                <a:solidFill>
                  <a:srgbClr val="737373"/>
                </a:solidFill>
                <a:effectLst/>
                <a:latin typeface="PT Serif" panose="020A0603040505020204" pitchFamily="18" charset="0"/>
              </a:rPr>
              <a:t> was increasing. He also found that temperatures were rising. His conclusion was that this was a good thing, that “the return of the deadly glaciers should be delayed indefinitely.”</a:t>
            </a:r>
          </a:p>
        </p:txBody>
      </p:sp>
      <p:sp>
        <p:nvSpPr>
          <p:cNvPr id="5" name="TextBox 4">
            <a:extLst>
              <a:ext uri="{FF2B5EF4-FFF2-40B4-BE49-F238E27FC236}">
                <a16:creationId xmlns:a16="http://schemas.microsoft.com/office/drawing/2014/main" id="{70E31C9C-9F83-1924-7332-B4B6E8687DDD}"/>
              </a:ext>
            </a:extLst>
          </p:cNvPr>
          <p:cNvSpPr txBox="1"/>
          <p:nvPr/>
        </p:nvSpPr>
        <p:spPr>
          <a:xfrm>
            <a:off x="1274617" y="5824721"/>
            <a:ext cx="7723909"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INCREASING CARBON DIOXIDE AND INCREASING TEMPERATURES</a:t>
            </a:r>
          </a:p>
        </p:txBody>
      </p:sp>
      <p:pic>
        <p:nvPicPr>
          <p:cNvPr id="9218" name="Picture 2" descr="Figure 4 from Callendar’s 1938 paper, The Artificial Production of Carbon Dioxide and its Influence on Temperature">
            <a:extLst>
              <a:ext uri="{FF2B5EF4-FFF2-40B4-BE49-F238E27FC236}">
                <a16:creationId xmlns:a16="http://schemas.microsoft.com/office/drawing/2014/main" id="{97732395-06E4-E783-3159-9E32A2A1E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64" y="249322"/>
            <a:ext cx="5715000" cy="3267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04DDD1-FDD1-F173-50B3-C32535F47CD5}"/>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1712783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9097B-FF17-4639-ABF8-23F0A8E91A38}"/>
              </a:ext>
            </a:extLst>
          </p:cNvPr>
          <p:cNvPicPr>
            <a:picLocks noChangeAspect="1"/>
          </p:cNvPicPr>
          <p:nvPr/>
        </p:nvPicPr>
        <p:blipFill>
          <a:blip r:embed="rId2"/>
          <a:stretch>
            <a:fillRect/>
          </a:stretch>
        </p:blipFill>
        <p:spPr>
          <a:xfrm>
            <a:off x="295557" y="204337"/>
            <a:ext cx="7430537" cy="6449325"/>
          </a:xfrm>
          <a:prstGeom prst="rect">
            <a:avLst/>
          </a:prstGeom>
        </p:spPr>
      </p:pic>
      <p:sp>
        <p:nvSpPr>
          <p:cNvPr id="4" name="TextBox 3">
            <a:extLst>
              <a:ext uri="{FF2B5EF4-FFF2-40B4-BE49-F238E27FC236}">
                <a16:creationId xmlns:a16="http://schemas.microsoft.com/office/drawing/2014/main" id="{066544B1-618F-0B8F-56B0-C2DD49DBE7B6}"/>
              </a:ext>
            </a:extLst>
          </p:cNvPr>
          <p:cNvSpPr txBox="1"/>
          <p:nvPr/>
        </p:nvSpPr>
        <p:spPr>
          <a:xfrm>
            <a:off x="7802310" y="40231"/>
            <a:ext cx="4250108" cy="147732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CALLENDAR 1938:</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INCREASE IN ATMOSPHERIC CO2 CONTENT</a:t>
            </a:r>
          </a:p>
          <a:p>
            <a:pPr algn="r"/>
            <a:r>
              <a:rPr lang="en-US" b="1" cap="all" dirty="0">
                <a:solidFill>
                  <a:srgbClr val="000000"/>
                </a:solidFill>
                <a:latin typeface="PT Sans Narrow" panose="020B0506020203020204" pitchFamily="34" charset="0"/>
              </a:rPr>
              <a:t>LIKELY RESPONSIBLE FOR </a:t>
            </a:r>
          </a:p>
          <a:p>
            <a:pPr algn="r"/>
            <a:r>
              <a:rPr lang="en-US" b="1" cap="all" dirty="0">
                <a:solidFill>
                  <a:srgbClr val="000000"/>
                </a:solidFill>
                <a:latin typeface="PT Sans Narrow" panose="020B0506020203020204" pitchFamily="34" charset="0"/>
              </a:rPr>
              <a:t>OBSERVED GLOBAL WARMING.</a:t>
            </a:r>
          </a:p>
        </p:txBody>
      </p:sp>
    </p:spTree>
    <p:extLst>
      <p:ext uri="{BB962C8B-B14F-4D97-AF65-F5344CB8AC3E}">
        <p14:creationId xmlns:p14="http://schemas.microsoft.com/office/powerpoint/2010/main" val="1902935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ED56-3F0D-6259-1F40-A9D6ED903757}"/>
              </a:ext>
            </a:extLst>
          </p:cNvPr>
          <p:cNvPicPr>
            <a:picLocks noChangeAspect="1"/>
          </p:cNvPicPr>
          <p:nvPr/>
        </p:nvPicPr>
        <p:blipFill>
          <a:blip r:embed="rId2"/>
          <a:stretch>
            <a:fillRect/>
          </a:stretch>
        </p:blipFill>
        <p:spPr>
          <a:xfrm>
            <a:off x="709818" y="729803"/>
            <a:ext cx="7135221" cy="2133898"/>
          </a:xfrm>
          <a:prstGeom prst="rect">
            <a:avLst/>
          </a:prstGeom>
        </p:spPr>
      </p:pic>
      <p:sp>
        <p:nvSpPr>
          <p:cNvPr id="4" name="TextBox 3">
            <a:extLst>
              <a:ext uri="{FF2B5EF4-FFF2-40B4-BE49-F238E27FC236}">
                <a16:creationId xmlns:a16="http://schemas.microsoft.com/office/drawing/2014/main" id="{16F16D8F-727C-7AF9-7A7B-EED43D4E7FA4}"/>
              </a:ext>
            </a:extLst>
          </p:cNvPr>
          <p:cNvSpPr txBox="1"/>
          <p:nvPr/>
        </p:nvSpPr>
        <p:spPr>
          <a:xfrm>
            <a:off x="7845039" y="0"/>
            <a:ext cx="4250108" cy="2308324"/>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CALLENDAR 1938:</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INCREASE IN ATMOSPHERIC CO2 CONTENT</a:t>
            </a:r>
          </a:p>
          <a:p>
            <a:pPr algn="r"/>
            <a:r>
              <a:rPr lang="en-US" b="1" cap="all" dirty="0">
                <a:solidFill>
                  <a:srgbClr val="000000"/>
                </a:solidFill>
                <a:latin typeface="PT Sans Narrow" panose="020B0506020203020204" pitchFamily="34" charset="0"/>
              </a:rPr>
              <a:t>LIKELY RESPONSIBLE FOR </a:t>
            </a:r>
          </a:p>
          <a:p>
            <a:pPr algn="r"/>
            <a:r>
              <a:rPr lang="en-US" b="1" cap="all" dirty="0">
                <a:solidFill>
                  <a:srgbClr val="000000"/>
                </a:solidFill>
                <a:latin typeface="PT Sans Narrow" panose="020B0506020203020204" pitchFamily="34" charset="0"/>
              </a:rPr>
              <a:t>OBSERVED GLOBAL WARMING.</a:t>
            </a:r>
          </a:p>
        </p:txBody>
      </p:sp>
    </p:spTree>
    <p:extLst>
      <p:ext uri="{BB962C8B-B14F-4D97-AF65-F5344CB8AC3E}">
        <p14:creationId xmlns:p14="http://schemas.microsoft.com/office/powerpoint/2010/main" val="977270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9097B-FF17-4639-ABF8-23F0A8E91A38}"/>
              </a:ext>
            </a:extLst>
          </p:cNvPr>
          <p:cNvPicPr>
            <a:picLocks noChangeAspect="1"/>
          </p:cNvPicPr>
          <p:nvPr/>
        </p:nvPicPr>
        <p:blipFill rotWithShape="1">
          <a:blip r:embed="rId2"/>
          <a:srcRect t="76998"/>
          <a:stretch/>
        </p:blipFill>
        <p:spPr>
          <a:xfrm>
            <a:off x="371773" y="273466"/>
            <a:ext cx="7430537" cy="1483456"/>
          </a:xfrm>
          <a:prstGeom prst="rect">
            <a:avLst/>
          </a:prstGeom>
        </p:spPr>
      </p:pic>
      <p:sp>
        <p:nvSpPr>
          <p:cNvPr id="4" name="TextBox 3">
            <a:extLst>
              <a:ext uri="{FF2B5EF4-FFF2-40B4-BE49-F238E27FC236}">
                <a16:creationId xmlns:a16="http://schemas.microsoft.com/office/drawing/2014/main" id="{066544B1-618F-0B8F-56B0-C2DD49DBE7B6}"/>
              </a:ext>
            </a:extLst>
          </p:cNvPr>
          <p:cNvSpPr txBox="1"/>
          <p:nvPr/>
        </p:nvSpPr>
        <p:spPr>
          <a:xfrm>
            <a:off x="7802310" y="40231"/>
            <a:ext cx="4250108" cy="397031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CALLENDAR 1938:</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ACTUAL INCREAE 1888-1938 CLOSER TO 0.2 °C.</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PROBABLY NOT STATISTICALLY SIGNIFICANT.</a:t>
            </a:r>
          </a:p>
          <a:p>
            <a:pPr algn="r"/>
            <a:endParaRPr lang="en-US" b="1" cap="all" dirty="0">
              <a:solidFill>
                <a:srgbClr val="000000"/>
              </a:solidFill>
              <a:latin typeface="PT Sans Narrow" panose="020B0506020203020204" pitchFamily="34" charset="0"/>
            </a:endParaRPr>
          </a:p>
        </p:txBody>
      </p:sp>
      <p:pic>
        <p:nvPicPr>
          <p:cNvPr id="1026" name="Picture 2" descr="Global Temperature Report for 2023 - Berkeley Earth">
            <a:extLst>
              <a:ext uri="{FF2B5EF4-FFF2-40B4-BE49-F238E27FC236}">
                <a16:creationId xmlns:a16="http://schemas.microsoft.com/office/drawing/2014/main" id="{D7029361-CE4A-B2F2-F12B-0B53B8A6C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73" y="2231680"/>
            <a:ext cx="7430537" cy="40906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AED0438-58BA-FC47-C0A8-03DADB5D23E6}"/>
              </a:ext>
            </a:extLst>
          </p:cNvPr>
          <p:cNvSpPr/>
          <p:nvPr/>
        </p:nvSpPr>
        <p:spPr>
          <a:xfrm>
            <a:off x="371773" y="273466"/>
            <a:ext cx="969221" cy="256373"/>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A7BA27-B307-D000-52D4-6FB3DA23C9C2}"/>
              </a:ext>
            </a:extLst>
          </p:cNvPr>
          <p:cNvSpPr txBox="1"/>
          <p:nvPr/>
        </p:nvSpPr>
        <p:spPr>
          <a:xfrm>
            <a:off x="6094576" y="6559535"/>
            <a:ext cx="6097424" cy="261610"/>
          </a:xfrm>
          <a:prstGeom prst="rect">
            <a:avLst/>
          </a:prstGeom>
          <a:noFill/>
        </p:spPr>
        <p:txBody>
          <a:bodyPr wrap="square">
            <a:spAutoFit/>
          </a:bodyPr>
          <a:lstStyle/>
          <a:p>
            <a:pPr algn="r"/>
            <a:r>
              <a:rPr lang="en-US" sz="1100" dirty="0">
                <a:solidFill>
                  <a:schemeClr val="bg1">
                    <a:lumMod val="65000"/>
                  </a:schemeClr>
                </a:solidFill>
              </a:rPr>
              <a:t>https://berkeleyearth.org/global-temperature-report-for-2023/</a:t>
            </a:r>
          </a:p>
        </p:txBody>
      </p:sp>
    </p:spTree>
    <p:extLst>
      <p:ext uri="{BB962C8B-B14F-4D97-AF65-F5344CB8AC3E}">
        <p14:creationId xmlns:p14="http://schemas.microsoft.com/office/powerpoint/2010/main" val="2657605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velle">
            <a:extLst>
              <a:ext uri="{FF2B5EF4-FFF2-40B4-BE49-F238E27FC236}">
                <a16:creationId xmlns:a16="http://schemas.microsoft.com/office/drawing/2014/main" id="{B55C6730-A242-FF8F-82D0-D34300EE7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52" y="571500"/>
            <a:ext cx="225742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3715DC-2E25-CE4F-2375-188BA7333BA3}"/>
              </a:ext>
            </a:extLst>
          </p:cNvPr>
          <p:cNvSpPr txBox="1"/>
          <p:nvPr/>
        </p:nvSpPr>
        <p:spPr>
          <a:xfrm>
            <a:off x="4807527" y="1582111"/>
            <a:ext cx="6096000" cy="2031325"/>
          </a:xfrm>
          <a:prstGeom prst="rect">
            <a:avLst/>
          </a:prstGeom>
          <a:noFill/>
        </p:spPr>
        <p:txBody>
          <a:bodyPr wrap="square">
            <a:spAutoFit/>
          </a:bodyPr>
          <a:lstStyle/>
          <a:p>
            <a:pPr algn="l"/>
            <a:r>
              <a:rPr lang="en-US" b="0" i="0" cap="all" dirty="0">
                <a:solidFill>
                  <a:srgbClr val="B3B3B3"/>
                </a:solidFill>
                <a:effectLst/>
                <a:latin typeface="PT Sans Narrow" panose="020B0506020203020204" pitchFamily="34" charset="0"/>
              </a:rPr>
              <a:t>1956</a:t>
            </a:r>
          </a:p>
          <a:p>
            <a:pPr algn="l"/>
            <a:r>
              <a:rPr lang="en-US" b="0" i="0" dirty="0">
                <a:solidFill>
                  <a:srgbClr val="737373"/>
                </a:solidFill>
                <a:effectLst/>
                <a:latin typeface="PT Serif" panose="020A0603040505020204" pitchFamily="18" charset="0"/>
              </a:rPr>
              <a:t>Gilbert </a:t>
            </a:r>
            <a:r>
              <a:rPr lang="en-US" b="0" i="0" dirty="0" err="1">
                <a:solidFill>
                  <a:srgbClr val="737373"/>
                </a:solidFill>
                <a:effectLst/>
                <a:latin typeface="PT Serif" panose="020A0603040505020204" pitchFamily="18" charset="0"/>
              </a:rPr>
              <a:t>Plass</a:t>
            </a:r>
            <a:r>
              <a:rPr lang="en-US" b="0" i="0" dirty="0">
                <a:solidFill>
                  <a:srgbClr val="737373"/>
                </a:solidFill>
                <a:effectLst/>
                <a:latin typeface="PT Serif" panose="020A0603040505020204" pitchFamily="18" charset="0"/>
              </a:rPr>
              <a:t> writes a review paper on “The Carbon Dioxide Theory of </a:t>
            </a:r>
            <a:r>
              <a:rPr lang="en-US" b="0" i="0" dirty="0" err="1">
                <a:solidFill>
                  <a:srgbClr val="737373"/>
                </a:solidFill>
                <a:effectLst/>
                <a:latin typeface="PT Serif" panose="020A0603040505020204" pitchFamily="18" charset="0"/>
              </a:rPr>
              <a:t>Climat</a:t>
            </a:r>
            <a:r>
              <a:rPr lang="en-US" b="0" i="0" dirty="0">
                <a:solidFill>
                  <a:srgbClr val="737373"/>
                </a:solidFill>
                <a:effectLst/>
                <a:latin typeface="PT Serif" panose="020A0603040505020204" pitchFamily="18" charset="0"/>
              </a:rPr>
              <a:t> Change”.  Concludes that “The extra CO, released into </a:t>
            </a:r>
            <a:r>
              <a:rPr lang="en-US" b="0" i="0" dirty="0" err="1">
                <a:solidFill>
                  <a:srgbClr val="737373"/>
                </a:solidFill>
                <a:effectLst/>
                <a:latin typeface="PT Serif" panose="020A0603040505020204" pitchFamily="18" charset="0"/>
              </a:rPr>
              <a:t>theatmosphere</a:t>
            </a:r>
            <a:r>
              <a:rPr lang="en-US" b="0" i="0" dirty="0">
                <a:solidFill>
                  <a:srgbClr val="737373"/>
                </a:solidFill>
                <a:effectLst/>
                <a:latin typeface="PT Serif" panose="020A0603040505020204" pitchFamily="18" charset="0"/>
              </a:rPr>
              <a:t> by industrial processes and other human activities may have caused the temperature rise” and “that this warming trend will continue, at least for several centuries.”</a:t>
            </a:r>
          </a:p>
        </p:txBody>
      </p:sp>
      <p:sp>
        <p:nvSpPr>
          <p:cNvPr id="5" name="TextBox 4">
            <a:extLst>
              <a:ext uri="{FF2B5EF4-FFF2-40B4-BE49-F238E27FC236}">
                <a16:creationId xmlns:a16="http://schemas.microsoft.com/office/drawing/2014/main" id="{63136410-7C67-1E15-3328-5A3B74FA6006}"/>
              </a:ext>
            </a:extLst>
          </p:cNvPr>
          <p:cNvSpPr txBox="1"/>
          <p:nvPr/>
        </p:nvSpPr>
        <p:spPr>
          <a:xfrm>
            <a:off x="3117273" y="4615934"/>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THE CARBON DIOXIDE THEORY OF CLIMATE CHANGE</a:t>
            </a:r>
          </a:p>
        </p:txBody>
      </p:sp>
      <p:sp>
        <p:nvSpPr>
          <p:cNvPr id="6" name="TextBox 5">
            <a:extLst>
              <a:ext uri="{FF2B5EF4-FFF2-40B4-BE49-F238E27FC236}">
                <a16:creationId xmlns:a16="http://schemas.microsoft.com/office/drawing/2014/main" id="{824DFE8A-0EF3-CFEB-EA70-6C84D30728BF}"/>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3339742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B89A38-49C4-A3BB-1105-61CE5FA6DE4B}"/>
              </a:ext>
            </a:extLst>
          </p:cNvPr>
          <p:cNvPicPr>
            <a:picLocks noChangeAspect="1"/>
          </p:cNvPicPr>
          <p:nvPr/>
        </p:nvPicPr>
        <p:blipFill>
          <a:blip r:embed="rId2"/>
          <a:stretch>
            <a:fillRect/>
          </a:stretch>
        </p:blipFill>
        <p:spPr>
          <a:xfrm>
            <a:off x="154011" y="538330"/>
            <a:ext cx="7990131" cy="6319669"/>
          </a:xfrm>
          <a:prstGeom prst="rect">
            <a:avLst/>
          </a:prstGeom>
        </p:spPr>
      </p:pic>
      <p:pic>
        <p:nvPicPr>
          <p:cNvPr id="6" name="Picture 5">
            <a:extLst>
              <a:ext uri="{FF2B5EF4-FFF2-40B4-BE49-F238E27FC236}">
                <a16:creationId xmlns:a16="http://schemas.microsoft.com/office/drawing/2014/main" id="{9D5E2E3A-F661-3F02-26FE-08D44D86962B}"/>
              </a:ext>
            </a:extLst>
          </p:cNvPr>
          <p:cNvPicPr>
            <a:picLocks noChangeAspect="1"/>
          </p:cNvPicPr>
          <p:nvPr/>
        </p:nvPicPr>
        <p:blipFill>
          <a:blip r:embed="rId3"/>
          <a:stretch>
            <a:fillRect/>
          </a:stretch>
        </p:blipFill>
        <p:spPr>
          <a:xfrm>
            <a:off x="154011" y="170202"/>
            <a:ext cx="2181529" cy="238158"/>
          </a:xfrm>
          <a:prstGeom prst="rect">
            <a:avLst/>
          </a:prstGeom>
        </p:spPr>
      </p:pic>
      <p:sp>
        <p:nvSpPr>
          <p:cNvPr id="7" name="TextBox 6">
            <a:extLst>
              <a:ext uri="{FF2B5EF4-FFF2-40B4-BE49-F238E27FC236}">
                <a16:creationId xmlns:a16="http://schemas.microsoft.com/office/drawing/2014/main" id="{5CB2E8F0-04E9-C35D-CE5D-3CDA83B2A8BA}"/>
              </a:ext>
            </a:extLst>
          </p:cNvPr>
          <p:cNvSpPr txBox="1"/>
          <p:nvPr/>
        </p:nvSpPr>
        <p:spPr>
          <a:xfrm>
            <a:off x="7802310" y="40231"/>
            <a:ext cx="4250108" cy="6740307"/>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PLASS 1956: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3.6 °C warming per CO2 doubling.</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INDUSTRIAL PROCESSES MAY HAVE CAUSED</a:t>
            </a:r>
            <a:br>
              <a:rPr lang="en-US" b="1" cap="all" dirty="0">
                <a:solidFill>
                  <a:srgbClr val="000000"/>
                </a:solidFill>
                <a:latin typeface="PT Sans Narrow" panose="020B0506020203020204" pitchFamily="34" charset="0"/>
              </a:rPr>
            </a:br>
            <a:r>
              <a:rPr lang="en-US" b="1" cap="all" dirty="0">
                <a:solidFill>
                  <a:srgbClr val="000000"/>
                </a:solidFill>
                <a:latin typeface="PT Sans Narrow" panose="020B0506020203020204" pitchFamily="34" charset="0"/>
              </a:rPr>
              <a:t>EARTH TO WARM.</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WARMING TREND WILL CONTINUE </a:t>
            </a:r>
            <a:br>
              <a:rPr lang="en-US" b="1" cap="all" dirty="0">
                <a:solidFill>
                  <a:srgbClr val="000000"/>
                </a:solidFill>
                <a:latin typeface="PT Sans Narrow" panose="020B0506020203020204" pitchFamily="34" charset="0"/>
              </a:rPr>
            </a:br>
            <a:r>
              <a:rPr lang="en-US" b="1" cap="all" dirty="0">
                <a:solidFill>
                  <a:srgbClr val="000000"/>
                </a:solidFill>
                <a:latin typeface="PT Sans Narrow" panose="020B0506020203020204" pitchFamily="34" charset="0"/>
              </a:rPr>
              <a:t>FOR CENTURIES.</a:t>
            </a:r>
          </a:p>
          <a:p>
            <a:pPr algn="r"/>
            <a:endParaRPr lang="en-US" b="1" cap="all" dirty="0">
              <a:solidFill>
                <a:srgbClr val="000000"/>
              </a:solidFill>
              <a:latin typeface="PT Sans Narrow" panose="020B0506020203020204" pitchFamily="34" charset="0"/>
            </a:endParaRPr>
          </a:p>
        </p:txBody>
      </p:sp>
    </p:spTree>
    <p:extLst>
      <p:ext uri="{BB962C8B-B14F-4D97-AF65-F5344CB8AC3E}">
        <p14:creationId xmlns:p14="http://schemas.microsoft.com/office/powerpoint/2010/main" val="191939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B2E8F0-04E9-C35D-CE5D-3CDA83B2A8BA}"/>
              </a:ext>
            </a:extLst>
          </p:cNvPr>
          <p:cNvSpPr txBox="1"/>
          <p:nvPr/>
        </p:nvSpPr>
        <p:spPr>
          <a:xfrm>
            <a:off x="7802310" y="40231"/>
            <a:ext cx="4250108" cy="5909310"/>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PLASS 1956: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MOUNTAIN-BULDING INCREASES WEATHERABILITY OF SILICATE ROCKS, CAUSING CO2 TO BE REMOVED FROM THE ATMOSPHERE, COOLING THE EARTH.</a:t>
            </a:r>
          </a:p>
          <a:p>
            <a:pPr algn="r"/>
            <a:endParaRPr lang="en-US" b="1" cap="all" dirty="0">
              <a:solidFill>
                <a:srgbClr val="000000"/>
              </a:solidFill>
              <a:latin typeface="PT Sans Narrow" panose="020B0506020203020204" pitchFamily="34" charset="0"/>
            </a:endParaRPr>
          </a:p>
        </p:txBody>
      </p:sp>
      <p:pic>
        <p:nvPicPr>
          <p:cNvPr id="3" name="Picture 2">
            <a:extLst>
              <a:ext uri="{FF2B5EF4-FFF2-40B4-BE49-F238E27FC236}">
                <a16:creationId xmlns:a16="http://schemas.microsoft.com/office/drawing/2014/main" id="{5C53C5B0-56C2-37B8-8E34-552BCF2A663B}"/>
              </a:ext>
            </a:extLst>
          </p:cNvPr>
          <p:cNvPicPr>
            <a:picLocks noChangeAspect="1"/>
          </p:cNvPicPr>
          <p:nvPr/>
        </p:nvPicPr>
        <p:blipFill>
          <a:blip r:embed="rId2"/>
          <a:stretch>
            <a:fillRect/>
          </a:stretch>
        </p:blipFill>
        <p:spPr>
          <a:xfrm>
            <a:off x="907722" y="77462"/>
            <a:ext cx="5061072" cy="6858000"/>
          </a:xfrm>
          <a:prstGeom prst="rect">
            <a:avLst/>
          </a:prstGeom>
        </p:spPr>
      </p:pic>
    </p:spTree>
    <p:extLst>
      <p:ext uri="{BB962C8B-B14F-4D97-AF65-F5344CB8AC3E}">
        <p14:creationId xmlns:p14="http://schemas.microsoft.com/office/powerpoint/2010/main" val="4096354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B2E8F0-04E9-C35D-CE5D-3CDA83B2A8BA}"/>
              </a:ext>
            </a:extLst>
          </p:cNvPr>
          <p:cNvSpPr txBox="1"/>
          <p:nvPr/>
        </p:nvSpPr>
        <p:spPr>
          <a:xfrm>
            <a:off x="7802310" y="40231"/>
            <a:ext cx="4250108" cy="5355312"/>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PLASS 1956: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FOSSIL FUELS A MAJOR SOURCE OF CO2 RELATIVE TO THE NATURAL INORGANIC CARBON CYCLE.</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CO2 WILL INCREASE BY 30% and 1.1 °C WARMING BETWEEN 1900 AND 2000.</a:t>
            </a:r>
          </a:p>
          <a:p>
            <a:pPr algn="r"/>
            <a:endParaRPr lang="en-US" b="1" cap="all" dirty="0">
              <a:solidFill>
                <a:srgbClr val="000000"/>
              </a:solidFill>
              <a:latin typeface="PT Sans Narrow" panose="020B0506020203020204" pitchFamily="34" charset="0"/>
            </a:endParaRPr>
          </a:p>
          <a:p>
            <a:pPr algn="r"/>
            <a:r>
              <a:rPr lang="en-US" b="1" cap="all" dirty="0">
                <a:solidFill>
                  <a:schemeClr val="bg1">
                    <a:lumMod val="50000"/>
                  </a:schemeClr>
                </a:solidFill>
                <a:latin typeface="PT Sans Narrow" panose="020B0506020203020204" pitchFamily="34" charset="0"/>
              </a:rPr>
              <a:t>(ACTUAL INCREASE WAS 26% AND 0.7 °C .)</a:t>
            </a:r>
          </a:p>
          <a:p>
            <a:pPr algn="r"/>
            <a:endParaRPr lang="en-US" b="1" cap="all" dirty="0">
              <a:solidFill>
                <a:srgbClr val="000000"/>
              </a:solidFill>
              <a:latin typeface="PT Sans Narrow" panose="020B0506020203020204" pitchFamily="34" charset="0"/>
            </a:endParaRPr>
          </a:p>
        </p:txBody>
      </p:sp>
      <p:pic>
        <p:nvPicPr>
          <p:cNvPr id="4" name="Picture 3">
            <a:extLst>
              <a:ext uri="{FF2B5EF4-FFF2-40B4-BE49-F238E27FC236}">
                <a16:creationId xmlns:a16="http://schemas.microsoft.com/office/drawing/2014/main" id="{34B50BAC-23C0-59D9-5548-CC6720EE2315}"/>
              </a:ext>
            </a:extLst>
          </p:cNvPr>
          <p:cNvPicPr>
            <a:picLocks noChangeAspect="1"/>
          </p:cNvPicPr>
          <p:nvPr/>
        </p:nvPicPr>
        <p:blipFill>
          <a:blip r:embed="rId2"/>
          <a:stretch>
            <a:fillRect/>
          </a:stretch>
        </p:blipFill>
        <p:spPr>
          <a:xfrm>
            <a:off x="647605" y="113837"/>
            <a:ext cx="5820587" cy="6630325"/>
          </a:xfrm>
          <a:prstGeom prst="rect">
            <a:avLst/>
          </a:prstGeom>
        </p:spPr>
      </p:pic>
    </p:spTree>
    <p:extLst>
      <p:ext uri="{BB962C8B-B14F-4D97-AF65-F5344CB8AC3E}">
        <p14:creationId xmlns:p14="http://schemas.microsoft.com/office/powerpoint/2010/main" val="913421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B2E8F0-04E9-C35D-CE5D-3CDA83B2A8BA}"/>
              </a:ext>
            </a:extLst>
          </p:cNvPr>
          <p:cNvSpPr txBox="1"/>
          <p:nvPr/>
        </p:nvSpPr>
        <p:spPr>
          <a:xfrm>
            <a:off x="4879649" y="40231"/>
            <a:ext cx="7172769" cy="5355312"/>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PLASS 1956:</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CO2 REMOVED BY LAND BIOSPHERE.</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CO2 REMOVED BY THE OCEANS.</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OCEANS WILL LIKELY TAKE UP ONLY </a:t>
            </a:r>
            <a:br>
              <a:rPr lang="en-US" b="1" cap="all" dirty="0">
                <a:solidFill>
                  <a:srgbClr val="000000"/>
                </a:solidFill>
                <a:latin typeface="PT Sans Narrow" panose="020B0506020203020204" pitchFamily="34" charset="0"/>
              </a:rPr>
            </a:br>
            <a:r>
              <a:rPr lang="en-US" b="1" cap="all" dirty="0">
                <a:solidFill>
                  <a:srgbClr val="000000"/>
                </a:solidFill>
                <a:latin typeface="PT Sans Narrow" panose="020B0506020203020204" pitchFamily="34" charset="0"/>
              </a:rPr>
              <a:t>A SMALL FRACTION OF EXCESS ATMOSPHERIC CO2</a:t>
            </a:r>
          </a:p>
          <a:p>
            <a:pPr algn="r"/>
            <a:endParaRPr lang="en-US" b="1" cap="all" dirty="0">
              <a:solidFill>
                <a:srgbClr val="000000"/>
              </a:solidFill>
              <a:latin typeface="PT Sans Narrow" panose="020B0506020203020204" pitchFamily="34" charset="0"/>
            </a:endParaRPr>
          </a:p>
        </p:txBody>
      </p:sp>
      <p:pic>
        <p:nvPicPr>
          <p:cNvPr id="3" name="Picture 2">
            <a:extLst>
              <a:ext uri="{FF2B5EF4-FFF2-40B4-BE49-F238E27FC236}">
                <a16:creationId xmlns:a16="http://schemas.microsoft.com/office/drawing/2014/main" id="{0CA02328-0F2F-8B59-0B31-8A2BCF84D7F0}"/>
              </a:ext>
            </a:extLst>
          </p:cNvPr>
          <p:cNvPicPr>
            <a:picLocks noChangeAspect="1"/>
          </p:cNvPicPr>
          <p:nvPr/>
        </p:nvPicPr>
        <p:blipFill>
          <a:blip r:embed="rId2"/>
          <a:stretch>
            <a:fillRect/>
          </a:stretch>
        </p:blipFill>
        <p:spPr>
          <a:xfrm>
            <a:off x="393816" y="-55782"/>
            <a:ext cx="3945593" cy="3867074"/>
          </a:xfrm>
          <a:prstGeom prst="rect">
            <a:avLst/>
          </a:prstGeom>
        </p:spPr>
      </p:pic>
      <p:pic>
        <p:nvPicPr>
          <p:cNvPr id="6" name="Picture 5">
            <a:extLst>
              <a:ext uri="{FF2B5EF4-FFF2-40B4-BE49-F238E27FC236}">
                <a16:creationId xmlns:a16="http://schemas.microsoft.com/office/drawing/2014/main" id="{DA269069-5397-9227-48DE-92B91BF6F07B}"/>
              </a:ext>
            </a:extLst>
          </p:cNvPr>
          <p:cNvPicPr>
            <a:picLocks noChangeAspect="1"/>
          </p:cNvPicPr>
          <p:nvPr/>
        </p:nvPicPr>
        <p:blipFill>
          <a:blip r:embed="rId3"/>
          <a:stretch>
            <a:fillRect/>
          </a:stretch>
        </p:blipFill>
        <p:spPr>
          <a:xfrm>
            <a:off x="393817" y="3811292"/>
            <a:ext cx="3945593" cy="3006477"/>
          </a:xfrm>
          <a:prstGeom prst="rect">
            <a:avLst/>
          </a:prstGeom>
        </p:spPr>
      </p:pic>
    </p:spTree>
    <p:extLst>
      <p:ext uri="{BB962C8B-B14F-4D97-AF65-F5344CB8AC3E}">
        <p14:creationId xmlns:p14="http://schemas.microsoft.com/office/powerpoint/2010/main" val="41318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E7C4-C6F4-64BE-A183-2C37A1DA4DD6}"/>
              </a:ext>
            </a:extLst>
          </p:cNvPr>
          <p:cNvSpPr>
            <a:spLocks noGrp="1"/>
          </p:cNvSpPr>
          <p:nvPr>
            <p:ph type="ctrTitle"/>
          </p:nvPr>
        </p:nvSpPr>
        <p:spPr/>
        <p:txBody>
          <a:bodyPr/>
          <a:lstStyle/>
          <a:p>
            <a:r>
              <a:rPr lang="en-US" dirty="0"/>
              <a:t>A historical approach to climate science</a:t>
            </a:r>
          </a:p>
        </p:txBody>
      </p:sp>
    </p:spTree>
    <p:extLst>
      <p:ext uri="{BB962C8B-B14F-4D97-AF65-F5344CB8AC3E}">
        <p14:creationId xmlns:p14="http://schemas.microsoft.com/office/powerpoint/2010/main" val="66003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velle">
            <a:extLst>
              <a:ext uri="{FF2B5EF4-FFF2-40B4-BE49-F238E27FC236}">
                <a16:creationId xmlns:a16="http://schemas.microsoft.com/office/drawing/2014/main" id="{B55C6730-A242-FF8F-82D0-D34300EE7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52" y="571500"/>
            <a:ext cx="225742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3715DC-2E25-CE4F-2375-188BA7333BA3}"/>
              </a:ext>
            </a:extLst>
          </p:cNvPr>
          <p:cNvSpPr txBox="1"/>
          <p:nvPr/>
        </p:nvSpPr>
        <p:spPr>
          <a:xfrm>
            <a:off x="4807527" y="1582111"/>
            <a:ext cx="6096000" cy="2308324"/>
          </a:xfrm>
          <a:prstGeom prst="rect">
            <a:avLst/>
          </a:prstGeom>
          <a:noFill/>
        </p:spPr>
        <p:txBody>
          <a:bodyPr wrap="square">
            <a:spAutoFit/>
          </a:bodyPr>
          <a:lstStyle/>
          <a:p>
            <a:pPr algn="l"/>
            <a:r>
              <a:rPr lang="en-US" b="0" i="0" cap="all">
                <a:solidFill>
                  <a:srgbClr val="B3B3B3"/>
                </a:solidFill>
                <a:effectLst/>
                <a:latin typeface="PT Sans Narrow" panose="020B0506020203020204" pitchFamily="34" charset="0"/>
              </a:rPr>
              <a:t>1957</a:t>
            </a:r>
          </a:p>
          <a:p>
            <a:pPr algn="l"/>
            <a:r>
              <a:rPr lang="en-US" b="0" i="0">
                <a:solidFill>
                  <a:srgbClr val="737373"/>
                </a:solidFill>
                <a:effectLst/>
                <a:latin typeface="PT Serif" panose="020A0603040505020204" pitchFamily="18" charset="0"/>
              </a:rPr>
              <a:t>Roger Revelle, U.S. oceanographer, and Hans Suess, Austrian-born U.S. chemist, realizing that carbon dioxide from industrial sources must be building up in the atmosphere, wrote in 1957: “Thus human beings are now carrying out a large scale geophysical experiment of a kind that could not have happened in the past nor be reproduced in the future.”</a:t>
            </a:r>
            <a:endParaRPr lang="en-US" b="0" i="0" dirty="0">
              <a:solidFill>
                <a:srgbClr val="737373"/>
              </a:solidFill>
              <a:effectLst/>
              <a:latin typeface="PT Serif" panose="020A0603040505020204" pitchFamily="18" charset="0"/>
            </a:endParaRPr>
          </a:p>
        </p:txBody>
      </p:sp>
      <p:sp>
        <p:nvSpPr>
          <p:cNvPr id="5" name="TextBox 4">
            <a:extLst>
              <a:ext uri="{FF2B5EF4-FFF2-40B4-BE49-F238E27FC236}">
                <a16:creationId xmlns:a16="http://schemas.microsoft.com/office/drawing/2014/main" id="{63136410-7C67-1E15-3328-5A3B74FA6006}"/>
              </a:ext>
            </a:extLst>
          </p:cNvPr>
          <p:cNvSpPr txBox="1"/>
          <p:nvPr/>
        </p:nvSpPr>
        <p:spPr>
          <a:xfrm>
            <a:off x="3117273" y="4615934"/>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OUR UNINTENDED EXPERIMENT</a:t>
            </a:r>
          </a:p>
        </p:txBody>
      </p:sp>
      <p:sp>
        <p:nvSpPr>
          <p:cNvPr id="6" name="TextBox 5">
            <a:extLst>
              <a:ext uri="{FF2B5EF4-FFF2-40B4-BE49-F238E27FC236}">
                <a16:creationId xmlns:a16="http://schemas.microsoft.com/office/drawing/2014/main" id="{824DFE8A-0EF3-CFEB-EA70-6C84D30728BF}"/>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1019361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4D74F-113B-B5D0-ABA6-86A370529313}"/>
              </a:ext>
            </a:extLst>
          </p:cNvPr>
          <p:cNvPicPr>
            <a:picLocks noChangeAspect="1"/>
          </p:cNvPicPr>
          <p:nvPr/>
        </p:nvPicPr>
        <p:blipFill>
          <a:blip r:embed="rId2"/>
          <a:stretch>
            <a:fillRect/>
          </a:stretch>
        </p:blipFill>
        <p:spPr>
          <a:xfrm>
            <a:off x="0" y="1222567"/>
            <a:ext cx="9789420" cy="5511886"/>
          </a:xfrm>
          <a:prstGeom prst="rect">
            <a:avLst/>
          </a:prstGeom>
        </p:spPr>
      </p:pic>
      <p:sp>
        <p:nvSpPr>
          <p:cNvPr id="5" name="Rectangle 4">
            <a:extLst>
              <a:ext uri="{FF2B5EF4-FFF2-40B4-BE49-F238E27FC236}">
                <a16:creationId xmlns:a16="http://schemas.microsoft.com/office/drawing/2014/main" id="{D55D67F0-733B-A212-BD13-9A5D1BFABA96}"/>
              </a:ext>
            </a:extLst>
          </p:cNvPr>
          <p:cNvSpPr/>
          <p:nvPr/>
        </p:nvSpPr>
        <p:spPr>
          <a:xfrm>
            <a:off x="6913418" y="3858491"/>
            <a:ext cx="3144982" cy="65116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1446DD-9192-E520-1005-21EB2A35A4C1}"/>
              </a:ext>
            </a:extLst>
          </p:cNvPr>
          <p:cNvSpPr txBox="1"/>
          <p:nvPr/>
        </p:nvSpPr>
        <p:spPr>
          <a:xfrm>
            <a:off x="6788727" y="40231"/>
            <a:ext cx="5263691" cy="4524315"/>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REVELLE  1957:</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RADIOCARBON MEASUREMENTS INDICATE THAT MOST CO2 EMITTED IS GOING INTO THE OCEANS.</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CONTINUED EXPONENTIAL RISE IN EMISSIONS  COULD CAUSE “SIGNIFICANT” INCREASE IN ATMOSPHERIC CONCENTRATION.</a:t>
            </a:r>
          </a:p>
        </p:txBody>
      </p:sp>
    </p:spTree>
    <p:extLst>
      <p:ext uri="{BB962C8B-B14F-4D97-AF65-F5344CB8AC3E}">
        <p14:creationId xmlns:p14="http://schemas.microsoft.com/office/powerpoint/2010/main" val="1953215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6AE92-066C-0E9E-8DC9-9E2952BB40B3}"/>
              </a:ext>
            </a:extLst>
          </p:cNvPr>
          <p:cNvPicPr>
            <a:picLocks noChangeAspect="1"/>
          </p:cNvPicPr>
          <p:nvPr/>
        </p:nvPicPr>
        <p:blipFill>
          <a:blip r:embed="rId2"/>
          <a:stretch>
            <a:fillRect/>
          </a:stretch>
        </p:blipFill>
        <p:spPr>
          <a:xfrm>
            <a:off x="1215948" y="2119580"/>
            <a:ext cx="5203772" cy="2508004"/>
          </a:xfrm>
          <a:prstGeom prst="rect">
            <a:avLst/>
          </a:prstGeom>
        </p:spPr>
      </p:pic>
      <p:sp>
        <p:nvSpPr>
          <p:cNvPr id="2" name="TextBox 1">
            <a:extLst>
              <a:ext uri="{FF2B5EF4-FFF2-40B4-BE49-F238E27FC236}">
                <a16:creationId xmlns:a16="http://schemas.microsoft.com/office/drawing/2014/main" id="{9BB459A6-E9FA-3581-05B9-32792791FC39}"/>
              </a:ext>
            </a:extLst>
          </p:cNvPr>
          <p:cNvSpPr txBox="1"/>
          <p:nvPr/>
        </p:nvSpPr>
        <p:spPr>
          <a:xfrm>
            <a:off x="5216237" y="40231"/>
            <a:ext cx="6836182" cy="5909310"/>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REVELLE  1957:</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20 to 40% INCREASE IN ATMOSPHERIC CO2 content expected in “THE COMING DECADES”.</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SHOULD ALLOW DETERMINATION </a:t>
            </a:r>
            <a:r>
              <a:rPr lang="en-US" b="1" cap="all" dirty="0" err="1">
                <a:solidFill>
                  <a:srgbClr val="000000"/>
                </a:solidFill>
                <a:latin typeface="PT Sans Narrow" panose="020B0506020203020204" pitchFamily="34" charset="0"/>
              </a:rPr>
              <a:t>oF</a:t>
            </a:r>
            <a:r>
              <a:rPr lang="en-US" b="1" cap="all" dirty="0">
                <a:solidFill>
                  <a:srgbClr val="000000"/>
                </a:solidFill>
                <a:latin typeface="PT Sans Narrow" panose="020B0506020203020204" pitchFamily="34" charset="0"/>
              </a:rPr>
              <a:t> CLIMATE EFFECTS.</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chemeClr val="bg1">
                    <a:lumMod val="50000"/>
                  </a:schemeClr>
                </a:solidFill>
                <a:latin typeface="PT Sans Narrow" panose="020B0506020203020204" pitchFamily="34" charset="0"/>
              </a:rPr>
              <a:t>ACTUAL:  20% INCREASE BY 1979 AND 40% INCREASE BY 2011</a:t>
            </a:r>
          </a:p>
          <a:p>
            <a:pPr algn="r"/>
            <a:r>
              <a:rPr lang="en-US" b="1" cap="all" dirty="0">
                <a:solidFill>
                  <a:schemeClr val="bg1">
                    <a:lumMod val="50000"/>
                  </a:schemeClr>
                </a:solidFill>
                <a:latin typeface="PT Sans Narrow" panose="020B0506020203020204" pitchFamily="34" charset="0"/>
              </a:rPr>
              <a:t>FIRST “DETECTION AND ATTRIBUTION” PUBLISHED IN 1996 (29.3% INCREASE).</a:t>
            </a:r>
          </a:p>
        </p:txBody>
      </p:sp>
    </p:spTree>
    <p:extLst>
      <p:ext uri="{BB962C8B-B14F-4D97-AF65-F5344CB8AC3E}">
        <p14:creationId xmlns:p14="http://schemas.microsoft.com/office/powerpoint/2010/main" val="861000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2DC4E-9737-0197-DF01-35D194AE4455}"/>
              </a:ext>
            </a:extLst>
          </p:cNvPr>
          <p:cNvPicPr>
            <a:picLocks noChangeAspect="1"/>
          </p:cNvPicPr>
          <p:nvPr/>
        </p:nvPicPr>
        <p:blipFill>
          <a:blip r:embed="rId2"/>
          <a:stretch>
            <a:fillRect/>
          </a:stretch>
        </p:blipFill>
        <p:spPr>
          <a:xfrm>
            <a:off x="1076104" y="1317328"/>
            <a:ext cx="5925377" cy="2200582"/>
          </a:xfrm>
          <a:prstGeom prst="rect">
            <a:avLst/>
          </a:prstGeom>
        </p:spPr>
      </p:pic>
      <p:sp>
        <p:nvSpPr>
          <p:cNvPr id="4" name="Rectangle 3">
            <a:extLst>
              <a:ext uri="{FF2B5EF4-FFF2-40B4-BE49-F238E27FC236}">
                <a16:creationId xmlns:a16="http://schemas.microsoft.com/office/drawing/2014/main" id="{B5B07853-3472-4A3B-A2F0-7D8C6623F615}"/>
              </a:ext>
            </a:extLst>
          </p:cNvPr>
          <p:cNvSpPr/>
          <p:nvPr/>
        </p:nvSpPr>
        <p:spPr>
          <a:xfrm>
            <a:off x="3694113" y="3167512"/>
            <a:ext cx="3367043" cy="384561"/>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F164CE8-3494-0581-9A8D-B963A9636FDB}"/>
              </a:ext>
            </a:extLst>
          </p:cNvPr>
          <p:cNvPicPr>
            <a:picLocks noChangeAspect="1"/>
          </p:cNvPicPr>
          <p:nvPr/>
        </p:nvPicPr>
        <p:blipFill>
          <a:blip r:embed="rId3"/>
          <a:stretch>
            <a:fillRect/>
          </a:stretch>
        </p:blipFill>
        <p:spPr>
          <a:xfrm>
            <a:off x="1076104" y="3913428"/>
            <a:ext cx="5896798" cy="2152950"/>
          </a:xfrm>
          <a:prstGeom prst="rect">
            <a:avLst/>
          </a:prstGeom>
        </p:spPr>
      </p:pic>
      <p:sp>
        <p:nvSpPr>
          <p:cNvPr id="7" name="Rectangle 6">
            <a:extLst>
              <a:ext uri="{FF2B5EF4-FFF2-40B4-BE49-F238E27FC236}">
                <a16:creationId xmlns:a16="http://schemas.microsoft.com/office/drawing/2014/main" id="{DC4D302B-7136-DEA3-DB91-55E91CC2F778}"/>
              </a:ext>
            </a:extLst>
          </p:cNvPr>
          <p:cNvSpPr/>
          <p:nvPr/>
        </p:nvSpPr>
        <p:spPr>
          <a:xfrm>
            <a:off x="1076104" y="3755310"/>
            <a:ext cx="2804593" cy="384561"/>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9A4A90-4132-884D-F3A5-604C927BD7CB}"/>
              </a:ext>
            </a:extLst>
          </p:cNvPr>
          <p:cNvSpPr txBox="1"/>
          <p:nvPr/>
        </p:nvSpPr>
        <p:spPr>
          <a:xfrm>
            <a:off x="3983182" y="40231"/>
            <a:ext cx="8069237" cy="6740307"/>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REVELLE  1957:</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SEAWATER CHEMISTRY MEANS THAT A 1% INCREASE IN INORGANIC C CONCENTRATION</a:t>
            </a:r>
            <a:br>
              <a:rPr lang="en-US" b="1" cap="all" dirty="0">
                <a:solidFill>
                  <a:srgbClr val="000000"/>
                </a:solidFill>
                <a:latin typeface="PT Sans Narrow" panose="020B0506020203020204" pitchFamily="34" charset="0"/>
              </a:rPr>
            </a:br>
            <a:r>
              <a:rPr lang="en-US" b="1" cap="all" dirty="0">
                <a:solidFill>
                  <a:srgbClr val="000000"/>
                </a:solidFill>
                <a:latin typeface="PT Sans Narrow" panose="020B0506020203020204" pitchFamily="34" charset="0"/>
              </a:rPr>
              <a:t>LEADS TO A 10% INCREASE IN CO2 PARTIAL PRESSURE.</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CALCULATIONS SUGGEST A 3 to 6% </a:t>
            </a:r>
            <a:r>
              <a:rPr lang="en-US" b="1" cap="all" dirty="0" err="1">
                <a:solidFill>
                  <a:srgbClr val="000000"/>
                </a:solidFill>
                <a:latin typeface="PT Sans Narrow" panose="020B0506020203020204" pitchFamily="34" charset="0"/>
              </a:rPr>
              <a:t>iNCREASE</a:t>
            </a:r>
            <a:r>
              <a:rPr lang="en-US" b="1" cap="all" dirty="0">
                <a:solidFill>
                  <a:srgbClr val="000000"/>
                </a:solidFill>
                <a:latin typeface="PT Sans Narrow" panose="020B0506020203020204" pitchFamily="34" charset="0"/>
              </a:rPr>
              <a:t> IN Co2 DUE</a:t>
            </a:r>
          </a:p>
          <a:p>
            <a:pPr algn="r"/>
            <a:r>
              <a:rPr lang="en-US" b="1" cap="all" dirty="0">
                <a:solidFill>
                  <a:srgbClr val="000000"/>
                </a:solidFill>
                <a:latin typeface="PT Sans Narrow" panose="020B0506020203020204" pitchFamily="34" charset="0"/>
              </a:rPr>
              <a:t>TO FOSSIL-FUEL BURNING.</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chemeClr val="bg1">
                    <a:lumMod val="50000"/>
                  </a:schemeClr>
                </a:solidFill>
                <a:latin typeface="PT Sans Narrow" panose="020B0506020203020204" pitchFamily="34" charset="0"/>
              </a:rPr>
              <a:t>ACTUAL:  ACTUAL INCREASE TO 1957 WAS CLOSER TO 11% BUT AT THAT POINT</a:t>
            </a:r>
            <a:br>
              <a:rPr lang="en-US" b="1" cap="all" dirty="0">
                <a:solidFill>
                  <a:schemeClr val="bg1">
                    <a:lumMod val="50000"/>
                  </a:schemeClr>
                </a:solidFill>
                <a:latin typeface="PT Sans Narrow" panose="020B0506020203020204" pitchFamily="34" charset="0"/>
              </a:rPr>
            </a:br>
            <a:r>
              <a:rPr lang="en-US" b="1" cap="all" dirty="0">
                <a:solidFill>
                  <a:schemeClr val="bg1">
                    <a:lumMod val="50000"/>
                  </a:schemeClr>
                </a:solidFill>
                <a:latin typeface="PT Sans Narrow" panose="020B0506020203020204" pitchFamily="34" charset="0"/>
              </a:rPr>
              <a:t>MORE CO2 HAD BEEN RELEASE FROM LAND-USE CHANGE THAN FOSSIL-FUEL BURNING.</a:t>
            </a:r>
          </a:p>
        </p:txBody>
      </p:sp>
    </p:spTree>
    <p:extLst>
      <p:ext uri="{BB962C8B-B14F-4D97-AF65-F5344CB8AC3E}">
        <p14:creationId xmlns:p14="http://schemas.microsoft.com/office/powerpoint/2010/main" val="65058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240324-E99E-7681-9A85-B54CEDBC9F85}"/>
              </a:ext>
            </a:extLst>
          </p:cNvPr>
          <p:cNvSpPr txBox="1"/>
          <p:nvPr/>
        </p:nvSpPr>
        <p:spPr>
          <a:xfrm>
            <a:off x="5140036" y="3050739"/>
            <a:ext cx="6096000" cy="2585323"/>
          </a:xfrm>
          <a:prstGeom prst="rect">
            <a:avLst/>
          </a:prstGeom>
          <a:noFill/>
        </p:spPr>
        <p:txBody>
          <a:bodyPr wrap="square">
            <a:spAutoFit/>
          </a:bodyPr>
          <a:lstStyle/>
          <a:p>
            <a:pPr algn="l"/>
            <a:r>
              <a:rPr lang="en-US" b="0" i="0" cap="all" dirty="0">
                <a:solidFill>
                  <a:srgbClr val="B3B3B3"/>
                </a:solidFill>
                <a:effectLst/>
                <a:latin typeface="PT Sans Narrow" panose="020B0506020203020204" pitchFamily="34" charset="0"/>
              </a:rPr>
              <a:t>1958</a:t>
            </a:r>
          </a:p>
          <a:p>
            <a:pPr algn="l"/>
            <a:r>
              <a:rPr lang="en-US" b="0" i="0" dirty="0">
                <a:solidFill>
                  <a:srgbClr val="737373"/>
                </a:solidFill>
                <a:effectLst/>
                <a:latin typeface="PT Serif" panose="020A0603040505020204" pitchFamily="18" charset="0"/>
              </a:rPr>
              <a:t>The Bell Telephone Science Hour addressed how our actions could be changing Earth’s climate. “Even now, [we] may be unwittingly changing the world's climate through the waste products of [our] civilization,” said the narrator. “Due to our release from factories and automobiles every year of more than six billion tons of carbon dioxide, which helps the air absorb heat from the Sun, our atmosphere seems to be getting warmer.”</a:t>
            </a:r>
          </a:p>
        </p:txBody>
      </p:sp>
      <p:sp>
        <p:nvSpPr>
          <p:cNvPr id="7" name="TextBox 6">
            <a:extLst>
              <a:ext uri="{FF2B5EF4-FFF2-40B4-BE49-F238E27FC236}">
                <a16:creationId xmlns:a16="http://schemas.microsoft.com/office/drawing/2014/main" id="{C6DC07A1-24A4-0655-320F-46289F0D4DE4}"/>
              </a:ext>
            </a:extLst>
          </p:cNvPr>
          <p:cNvSpPr txBox="1"/>
          <p:nvPr/>
        </p:nvSpPr>
        <p:spPr>
          <a:xfrm>
            <a:off x="5541818" y="6107484"/>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CLIMATE SCIENCE ON TELEVISION</a:t>
            </a:r>
          </a:p>
        </p:txBody>
      </p:sp>
      <p:sp>
        <p:nvSpPr>
          <p:cNvPr id="8" name="TextBox 7">
            <a:extLst>
              <a:ext uri="{FF2B5EF4-FFF2-40B4-BE49-F238E27FC236}">
                <a16:creationId xmlns:a16="http://schemas.microsoft.com/office/drawing/2014/main" id="{2F09FEC9-F747-04B9-8FDD-C08DD73FC10B}"/>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
        <p:nvSpPr>
          <p:cNvPr id="10" name="TextBox 9">
            <a:extLst>
              <a:ext uri="{FF2B5EF4-FFF2-40B4-BE49-F238E27FC236}">
                <a16:creationId xmlns:a16="http://schemas.microsoft.com/office/drawing/2014/main" id="{41FF2F72-516C-5FA0-4853-2E97F9FB685F}"/>
              </a:ext>
            </a:extLst>
          </p:cNvPr>
          <p:cNvSpPr txBox="1"/>
          <p:nvPr/>
        </p:nvSpPr>
        <p:spPr>
          <a:xfrm>
            <a:off x="0" y="4771797"/>
            <a:ext cx="6096000" cy="369332"/>
          </a:xfrm>
          <a:prstGeom prst="rect">
            <a:avLst/>
          </a:prstGeom>
          <a:noFill/>
        </p:spPr>
        <p:txBody>
          <a:bodyPr wrap="square">
            <a:spAutoFit/>
          </a:bodyPr>
          <a:lstStyle/>
          <a:p>
            <a:r>
              <a:rPr lang="en-US" dirty="0"/>
              <a:t>https://youtu.be/EbHYcNtcW7g?t=2997s</a:t>
            </a:r>
          </a:p>
        </p:txBody>
      </p:sp>
      <p:sp>
        <p:nvSpPr>
          <p:cNvPr id="12" name="TextBox 11">
            <a:extLst>
              <a:ext uri="{FF2B5EF4-FFF2-40B4-BE49-F238E27FC236}">
                <a16:creationId xmlns:a16="http://schemas.microsoft.com/office/drawing/2014/main" id="{76B07885-CCF0-0156-578A-C3668BD026A9}"/>
              </a:ext>
            </a:extLst>
          </p:cNvPr>
          <p:cNvSpPr txBox="1"/>
          <p:nvPr/>
        </p:nvSpPr>
        <p:spPr>
          <a:xfrm>
            <a:off x="0" y="3726602"/>
            <a:ext cx="6096000" cy="369332"/>
          </a:xfrm>
          <a:prstGeom prst="rect">
            <a:avLst/>
          </a:prstGeom>
          <a:noFill/>
        </p:spPr>
        <p:txBody>
          <a:bodyPr wrap="square">
            <a:spAutoFit/>
          </a:bodyPr>
          <a:lstStyle/>
          <a:p>
            <a:r>
              <a:rPr lang="en-US" dirty="0"/>
              <a:t>https://www.youtube.com/watch?v=EbHYcNtcW7g</a:t>
            </a:r>
          </a:p>
        </p:txBody>
      </p:sp>
    </p:spTree>
    <p:extLst>
      <p:ext uri="{BB962C8B-B14F-4D97-AF65-F5344CB8AC3E}">
        <p14:creationId xmlns:p14="http://schemas.microsoft.com/office/powerpoint/2010/main" val="2766734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2EF325-0BF0-8CC3-5B92-12DB602AA4FF}"/>
              </a:ext>
            </a:extLst>
          </p:cNvPr>
          <p:cNvSpPr txBox="1"/>
          <p:nvPr/>
        </p:nvSpPr>
        <p:spPr>
          <a:xfrm>
            <a:off x="5195455" y="3203047"/>
            <a:ext cx="6096000" cy="2031325"/>
          </a:xfrm>
          <a:prstGeom prst="rect">
            <a:avLst/>
          </a:prstGeom>
          <a:noFill/>
        </p:spPr>
        <p:txBody>
          <a:bodyPr wrap="square">
            <a:spAutoFit/>
          </a:bodyPr>
          <a:lstStyle/>
          <a:p>
            <a:pPr algn="l"/>
            <a:r>
              <a:rPr lang="en-US" b="0" i="0" cap="all" dirty="0">
                <a:solidFill>
                  <a:srgbClr val="B3B3B3"/>
                </a:solidFill>
                <a:effectLst/>
                <a:latin typeface="PT Sans Narrow" panose="020B0506020203020204" pitchFamily="34" charset="0"/>
              </a:rPr>
              <a:t>1958</a:t>
            </a:r>
          </a:p>
          <a:p>
            <a:pPr algn="l"/>
            <a:r>
              <a:rPr lang="en-US" b="0" i="0" dirty="0">
                <a:solidFill>
                  <a:srgbClr val="737373"/>
                </a:solidFill>
                <a:effectLst/>
                <a:latin typeface="PT Serif" panose="020A0603040505020204" pitchFamily="18" charset="0"/>
              </a:rPr>
              <a:t>Charles Keeling started making daily measurements of the amount of carbon dioxide in the air atop Mauna Loa in Hawaii. That first March day, he found 313 parts per million (ppm) of carbon dioxide in the air. The measurements, which are still made each day, reached 400 ppm on May 9, 2013, and continue to climb.</a:t>
            </a:r>
          </a:p>
        </p:txBody>
      </p:sp>
      <p:sp>
        <p:nvSpPr>
          <p:cNvPr id="5" name="TextBox 4">
            <a:extLst>
              <a:ext uri="{FF2B5EF4-FFF2-40B4-BE49-F238E27FC236}">
                <a16:creationId xmlns:a16="http://schemas.microsoft.com/office/drawing/2014/main" id="{256ED458-C6AD-09EA-116D-AA56148093BC}"/>
              </a:ext>
            </a:extLst>
          </p:cNvPr>
          <p:cNvSpPr txBox="1"/>
          <p:nvPr/>
        </p:nvSpPr>
        <p:spPr>
          <a:xfrm>
            <a:off x="3172691" y="6001388"/>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DAILY MEASUREMENTS OF CARBON DIOXIDE</a:t>
            </a:r>
          </a:p>
        </p:txBody>
      </p:sp>
      <p:sp>
        <p:nvSpPr>
          <p:cNvPr id="7" name="TextBox 6">
            <a:extLst>
              <a:ext uri="{FF2B5EF4-FFF2-40B4-BE49-F238E27FC236}">
                <a16:creationId xmlns:a16="http://schemas.microsoft.com/office/drawing/2014/main" id="{479F6551-78A6-855D-A6CA-E42199F2F373}"/>
              </a:ext>
            </a:extLst>
          </p:cNvPr>
          <p:cNvSpPr txBox="1"/>
          <p:nvPr/>
        </p:nvSpPr>
        <p:spPr>
          <a:xfrm>
            <a:off x="803564" y="4865040"/>
            <a:ext cx="6096000" cy="369332"/>
          </a:xfrm>
          <a:prstGeom prst="rect">
            <a:avLst/>
          </a:prstGeom>
          <a:noFill/>
        </p:spPr>
        <p:txBody>
          <a:bodyPr wrap="square">
            <a:spAutoFit/>
          </a:bodyPr>
          <a:lstStyle/>
          <a:p>
            <a:r>
              <a:rPr lang="en-US" dirty="0"/>
              <a:t>https://youtu.be/rEbE5fcnFVs</a:t>
            </a:r>
          </a:p>
        </p:txBody>
      </p:sp>
      <p:sp>
        <p:nvSpPr>
          <p:cNvPr id="8" name="TextBox 7">
            <a:extLst>
              <a:ext uri="{FF2B5EF4-FFF2-40B4-BE49-F238E27FC236}">
                <a16:creationId xmlns:a16="http://schemas.microsoft.com/office/drawing/2014/main" id="{5A54A44F-75B1-9AB8-7F65-C100F01263BE}"/>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3707379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9B22C-F19A-8409-9A27-9AC115F374A5}"/>
              </a:ext>
            </a:extLst>
          </p:cNvPr>
          <p:cNvPicPr>
            <a:picLocks noChangeAspect="1"/>
          </p:cNvPicPr>
          <p:nvPr/>
        </p:nvPicPr>
        <p:blipFill>
          <a:blip r:embed="rId2"/>
          <a:stretch>
            <a:fillRect/>
          </a:stretch>
        </p:blipFill>
        <p:spPr>
          <a:xfrm>
            <a:off x="139581" y="1279910"/>
            <a:ext cx="10888595" cy="4810796"/>
          </a:xfrm>
          <a:prstGeom prst="rect">
            <a:avLst/>
          </a:prstGeom>
        </p:spPr>
      </p:pic>
      <p:sp>
        <p:nvSpPr>
          <p:cNvPr id="2" name="TextBox 1">
            <a:extLst>
              <a:ext uri="{FF2B5EF4-FFF2-40B4-BE49-F238E27FC236}">
                <a16:creationId xmlns:a16="http://schemas.microsoft.com/office/drawing/2014/main" id="{5D937443-A86D-6389-E4D7-032B2EDAA8DA}"/>
              </a:ext>
            </a:extLst>
          </p:cNvPr>
          <p:cNvSpPr txBox="1"/>
          <p:nvPr/>
        </p:nvSpPr>
        <p:spPr>
          <a:xfrm>
            <a:off x="4800600" y="40231"/>
            <a:ext cx="7251819" cy="646330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KEELING 1960:</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SEASONAL CYCLE OF CO2 IN NORTHERN HEMISPHERE IS AN INDICATOR OF PHOTOSYNTHESIS AND RESPIRATION.</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INCREASE SEEN AT SOUTH POLE COULD BE DUE TO FOSSIL-FUEL BURNING.</a:t>
            </a:r>
          </a:p>
        </p:txBody>
      </p:sp>
    </p:spTree>
    <p:extLst>
      <p:ext uri="{BB962C8B-B14F-4D97-AF65-F5344CB8AC3E}">
        <p14:creationId xmlns:p14="http://schemas.microsoft.com/office/powerpoint/2010/main" val="2281841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D6EE4-4B3E-3830-E232-DD436BE316F4}"/>
              </a:ext>
            </a:extLst>
          </p:cNvPr>
          <p:cNvPicPr>
            <a:picLocks noChangeAspect="1"/>
          </p:cNvPicPr>
          <p:nvPr/>
        </p:nvPicPr>
        <p:blipFill>
          <a:blip r:embed="rId2"/>
          <a:stretch>
            <a:fillRect/>
          </a:stretch>
        </p:blipFill>
        <p:spPr>
          <a:xfrm>
            <a:off x="670436" y="2105447"/>
            <a:ext cx="5982535" cy="1028844"/>
          </a:xfrm>
          <a:prstGeom prst="rect">
            <a:avLst/>
          </a:prstGeom>
        </p:spPr>
      </p:pic>
      <p:pic>
        <p:nvPicPr>
          <p:cNvPr id="5" name="Picture 4">
            <a:extLst>
              <a:ext uri="{FF2B5EF4-FFF2-40B4-BE49-F238E27FC236}">
                <a16:creationId xmlns:a16="http://schemas.microsoft.com/office/drawing/2014/main" id="{9D57AA59-1623-1EC9-9AC7-25F2CCA5CFA7}"/>
              </a:ext>
            </a:extLst>
          </p:cNvPr>
          <p:cNvPicPr>
            <a:picLocks noChangeAspect="1"/>
          </p:cNvPicPr>
          <p:nvPr/>
        </p:nvPicPr>
        <p:blipFill>
          <a:blip r:embed="rId3"/>
          <a:stretch>
            <a:fillRect/>
          </a:stretch>
        </p:blipFill>
        <p:spPr>
          <a:xfrm>
            <a:off x="708542" y="3134291"/>
            <a:ext cx="5906324" cy="1914792"/>
          </a:xfrm>
          <a:prstGeom prst="rect">
            <a:avLst/>
          </a:prstGeom>
        </p:spPr>
      </p:pic>
      <p:sp>
        <p:nvSpPr>
          <p:cNvPr id="6" name="Rectangle 5">
            <a:extLst>
              <a:ext uri="{FF2B5EF4-FFF2-40B4-BE49-F238E27FC236}">
                <a16:creationId xmlns:a16="http://schemas.microsoft.com/office/drawing/2014/main" id="{C9C2C3BF-F752-3D73-D7C9-BEB60485E059}"/>
              </a:ext>
            </a:extLst>
          </p:cNvPr>
          <p:cNvSpPr/>
          <p:nvPr/>
        </p:nvSpPr>
        <p:spPr>
          <a:xfrm>
            <a:off x="2925270" y="1897629"/>
            <a:ext cx="2988420" cy="29009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C18FD6-1E9A-F8F8-2AA9-72C2B2E6C26D}"/>
              </a:ext>
            </a:extLst>
          </p:cNvPr>
          <p:cNvSpPr txBox="1"/>
          <p:nvPr/>
        </p:nvSpPr>
        <p:spPr>
          <a:xfrm>
            <a:off x="4800600" y="40231"/>
            <a:ext cx="7251819" cy="6186309"/>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KEELING 1960:</a:t>
            </a: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SEASONAL CYCLE OF CO2 IN NORTHERN HEMISPHERE IS AN INDICATOR OF PHOTOSYNTHESIS AND RESPIRATION.</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RATE OF CO2 INCREASE AT SOUTH POLE INDICATES LITTLE OCEAN CO2 UPTAKE.</a:t>
            </a:r>
          </a:p>
        </p:txBody>
      </p:sp>
    </p:spTree>
    <p:extLst>
      <p:ext uri="{BB962C8B-B14F-4D97-AF65-F5344CB8AC3E}">
        <p14:creationId xmlns:p14="http://schemas.microsoft.com/office/powerpoint/2010/main" val="4045505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49089-6996-3768-019C-7BBA93325C62}"/>
              </a:ext>
            </a:extLst>
          </p:cNvPr>
          <p:cNvPicPr>
            <a:picLocks noChangeAspect="1"/>
          </p:cNvPicPr>
          <p:nvPr/>
        </p:nvPicPr>
        <p:blipFill>
          <a:blip r:embed="rId2"/>
          <a:stretch>
            <a:fillRect/>
          </a:stretch>
        </p:blipFill>
        <p:spPr>
          <a:xfrm>
            <a:off x="810568" y="0"/>
            <a:ext cx="4930639" cy="6858000"/>
          </a:xfrm>
          <a:prstGeom prst="rect">
            <a:avLst/>
          </a:prstGeom>
        </p:spPr>
      </p:pic>
      <p:pic>
        <p:nvPicPr>
          <p:cNvPr id="5" name="Picture 4">
            <a:extLst>
              <a:ext uri="{FF2B5EF4-FFF2-40B4-BE49-F238E27FC236}">
                <a16:creationId xmlns:a16="http://schemas.microsoft.com/office/drawing/2014/main" id="{BDF9D35A-73D1-1359-5547-D69EF18C6CA9}"/>
              </a:ext>
            </a:extLst>
          </p:cNvPr>
          <p:cNvPicPr>
            <a:picLocks noChangeAspect="1"/>
          </p:cNvPicPr>
          <p:nvPr/>
        </p:nvPicPr>
        <p:blipFill>
          <a:blip r:embed="rId3"/>
          <a:stretch>
            <a:fillRect/>
          </a:stretch>
        </p:blipFill>
        <p:spPr>
          <a:xfrm>
            <a:off x="6760774" y="4013482"/>
            <a:ext cx="3439005" cy="847843"/>
          </a:xfrm>
          <a:prstGeom prst="rect">
            <a:avLst/>
          </a:prstGeom>
        </p:spPr>
      </p:pic>
      <p:pic>
        <p:nvPicPr>
          <p:cNvPr id="7" name="Picture 6">
            <a:extLst>
              <a:ext uri="{FF2B5EF4-FFF2-40B4-BE49-F238E27FC236}">
                <a16:creationId xmlns:a16="http://schemas.microsoft.com/office/drawing/2014/main" id="{08EFFEEC-32AF-0E05-D04A-7F2CE5E9E1AC}"/>
              </a:ext>
            </a:extLst>
          </p:cNvPr>
          <p:cNvPicPr>
            <a:picLocks noChangeAspect="1"/>
          </p:cNvPicPr>
          <p:nvPr/>
        </p:nvPicPr>
        <p:blipFill>
          <a:blip r:embed="rId4"/>
          <a:stretch>
            <a:fillRect/>
          </a:stretch>
        </p:blipFill>
        <p:spPr>
          <a:xfrm>
            <a:off x="6096000" y="1110954"/>
            <a:ext cx="5817248" cy="1886675"/>
          </a:xfrm>
          <a:prstGeom prst="rect">
            <a:avLst/>
          </a:prstGeom>
        </p:spPr>
      </p:pic>
    </p:spTree>
    <p:extLst>
      <p:ext uri="{BB962C8B-B14F-4D97-AF65-F5344CB8AC3E}">
        <p14:creationId xmlns:p14="http://schemas.microsoft.com/office/powerpoint/2010/main" val="575043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F97D1D-6488-F93F-B2AA-E3E563555AF0}"/>
              </a:ext>
            </a:extLst>
          </p:cNvPr>
          <p:cNvPicPr>
            <a:picLocks noChangeAspect="1"/>
          </p:cNvPicPr>
          <p:nvPr/>
        </p:nvPicPr>
        <p:blipFill>
          <a:blip r:embed="rId2"/>
          <a:stretch>
            <a:fillRect/>
          </a:stretch>
        </p:blipFill>
        <p:spPr>
          <a:xfrm>
            <a:off x="139581" y="1010187"/>
            <a:ext cx="7061752" cy="3639087"/>
          </a:xfrm>
          <a:prstGeom prst="rect">
            <a:avLst/>
          </a:prstGeom>
        </p:spPr>
      </p:pic>
      <p:pic>
        <p:nvPicPr>
          <p:cNvPr id="7" name="Picture 6">
            <a:extLst>
              <a:ext uri="{FF2B5EF4-FFF2-40B4-BE49-F238E27FC236}">
                <a16:creationId xmlns:a16="http://schemas.microsoft.com/office/drawing/2014/main" id="{47B77165-7446-2CA6-5ACF-EEF236EFF316}"/>
              </a:ext>
            </a:extLst>
          </p:cNvPr>
          <p:cNvPicPr>
            <a:picLocks noChangeAspect="1"/>
          </p:cNvPicPr>
          <p:nvPr/>
        </p:nvPicPr>
        <p:blipFill>
          <a:blip r:embed="rId3"/>
          <a:stretch>
            <a:fillRect/>
          </a:stretch>
        </p:blipFill>
        <p:spPr>
          <a:xfrm>
            <a:off x="139581" y="4584177"/>
            <a:ext cx="6909457" cy="1963825"/>
          </a:xfrm>
          <a:prstGeom prst="rect">
            <a:avLst/>
          </a:prstGeom>
        </p:spPr>
      </p:pic>
      <p:sp>
        <p:nvSpPr>
          <p:cNvPr id="2" name="TextBox 1">
            <a:extLst>
              <a:ext uri="{FF2B5EF4-FFF2-40B4-BE49-F238E27FC236}">
                <a16:creationId xmlns:a16="http://schemas.microsoft.com/office/drawing/2014/main" id="{A14A5677-2CED-31A7-FB9E-121780B0E581}"/>
              </a:ext>
            </a:extLst>
          </p:cNvPr>
          <p:cNvSpPr txBox="1"/>
          <p:nvPr/>
        </p:nvSpPr>
        <p:spPr>
          <a:xfrm>
            <a:off x="7363691" y="40231"/>
            <a:ext cx="4688728" cy="2585323"/>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TELLER 1960:</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 A MORE HYPOTHETICAL DIFFICULTY WHICH I THINK IS QUITE PROBABLY GOING TO TURN OUT TO BE REAL.”</a:t>
            </a:r>
          </a:p>
        </p:txBody>
      </p:sp>
    </p:spTree>
    <p:extLst>
      <p:ext uri="{BB962C8B-B14F-4D97-AF65-F5344CB8AC3E}">
        <p14:creationId xmlns:p14="http://schemas.microsoft.com/office/powerpoint/2010/main" val="40615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AA50D9-6BCC-7961-D040-4D59C529A84A}"/>
              </a:ext>
            </a:extLst>
          </p:cNvPr>
          <p:cNvSpPr txBox="1"/>
          <p:nvPr/>
        </p:nvSpPr>
        <p:spPr>
          <a:xfrm>
            <a:off x="5472546" y="1956230"/>
            <a:ext cx="6096000" cy="2585323"/>
          </a:xfrm>
          <a:prstGeom prst="rect">
            <a:avLst/>
          </a:prstGeom>
          <a:noFill/>
        </p:spPr>
        <p:txBody>
          <a:bodyPr wrap="square">
            <a:spAutoFit/>
          </a:bodyPr>
          <a:lstStyle/>
          <a:p>
            <a:pPr algn="l"/>
            <a:r>
              <a:rPr lang="en-US" b="0" i="0" cap="all" dirty="0">
                <a:solidFill>
                  <a:srgbClr val="B3B3B3"/>
                </a:solidFill>
                <a:effectLst/>
                <a:latin typeface="PT Sans Narrow" panose="020B0506020203020204" pitchFamily="34" charset="0"/>
              </a:rPr>
              <a:t>1760</a:t>
            </a:r>
          </a:p>
          <a:p>
            <a:pPr algn="l"/>
            <a:r>
              <a:rPr lang="en-US" b="0" i="0" dirty="0">
                <a:solidFill>
                  <a:srgbClr val="737373"/>
                </a:solidFill>
                <a:effectLst/>
                <a:latin typeface="PT Serif" panose="020A0603040505020204" pitchFamily="18" charset="0"/>
              </a:rPr>
              <a:t>Since the start of the Industrial Revolution, the way people live and work has changed dramatically as manufacturing expanded. Over time, the amount of fossil fuels burned increased, which has increased the amount of carbon dioxide (CO</a:t>
            </a:r>
            <a:r>
              <a:rPr lang="en-US" b="0" i="0" baseline="-25000" dirty="0">
                <a:solidFill>
                  <a:srgbClr val="737373"/>
                </a:solidFill>
                <a:effectLst/>
                <a:latin typeface="PT Serif" panose="020A0603040505020204" pitchFamily="18" charset="0"/>
              </a:rPr>
              <a:t>2</a:t>
            </a:r>
            <a:r>
              <a:rPr lang="en-US" b="0" i="0" dirty="0">
                <a:solidFill>
                  <a:srgbClr val="737373"/>
                </a:solidFill>
                <a:effectLst/>
                <a:latin typeface="PT Serif" panose="020A0603040505020204" pitchFamily="18" charset="0"/>
              </a:rPr>
              <a:t>) in the atmosphere . Before the Industrial Revolution, there was approximately 280 parts per million (ppm) of CO</a:t>
            </a:r>
            <a:r>
              <a:rPr lang="en-US" b="0" i="0" baseline="-25000" dirty="0">
                <a:solidFill>
                  <a:srgbClr val="737373"/>
                </a:solidFill>
                <a:effectLst/>
                <a:latin typeface="PT Serif" panose="020A0603040505020204" pitchFamily="18" charset="0"/>
              </a:rPr>
              <a:t>2</a:t>
            </a:r>
            <a:r>
              <a:rPr lang="en-US" b="0" i="0" dirty="0">
                <a:solidFill>
                  <a:srgbClr val="737373"/>
                </a:solidFill>
                <a:effectLst/>
                <a:latin typeface="PT Serif" panose="020A0603040505020204" pitchFamily="18" charset="0"/>
              </a:rPr>
              <a:t> in the air. Today, that amount is over 400 ppm.</a:t>
            </a:r>
          </a:p>
        </p:txBody>
      </p:sp>
      <p:sp>
        <p:nvSpPr>
          <p:cNvPr id="5" name="TextBox 4">
            <a:extLst>
              <a:ext uri="{FF2B5EF4-FFF2-40B4-BE49-F238E27FC236}">
                <a16:creationId xmlns:a16="http://schemas.microsoft.com/office/drawing/2014/main" id="{DF77BB70-71F7-CFC0-787C-D2C2C51A96BF}"/>
              </a:ext>
            </a:extLst>
          </p:cNvPr>
          <p:cNvSpPr txBox="1"/>
          <p:nvPr/>
        </p:nvSpPr>
        <p:spPr>
          <a:xfrm>
            <a:off x="8603673" y="5206572"/>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INDUSTRIAL REVOLUTION BEGINS</a:t>
            </a:r>
          </a:p>
        </p:txBody>
      </p:sp>
      <p:pic>
        <p:nvPicPr>
          <p:cNvPr id="3074" name="Picture 2">
            <a:extLst>
              <a:ext uri="{FF2B5EF4-FFF2-40B4-BE49-F238E27FC236}">
                <a16:creationId xmlns:a16="http://schemas.microsoft.com/office/drawing/2014/main" id="{1DE0FECE-68CD-1033-620F-5E72B4C57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 y="666125"/>
            <a:ext cx="4557263" cy="4540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C450E4-CC9F-776B-E1EA-00409EDE0B7B}"/>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1243187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7DE07-E697-A4F2-ED04-F5AAC658080F}"/>
              </a:ext>
            </a:extLst>
          </p:cNvPr>
          <p:cNvPicPr>
            <a:picLocks noChangeAspect="1"/>
          </p:cNvPicPr>
          <p:nvPr/>
        </p:nvPicPr>
        <p:blipFill>
          <a:blip r:embed="rId2"/>
          <a:stretch>
            <a:fillRect/>
          </a:stretch>
        </p:blipFill>
        <p:spPr>
          <a:xfrm>
            <a:off x="338195" y="682351"/>
            <a:ext cx="5391902" cy="5992061"/>
          </a:xfrm>
          <a:prstGeom prst="rect">
            <a:avLst/>
          </a:prstGeom>
        </p:spPr>
      </p:pic>
      <p:sp>
        <p:nvSpPr>
          <p:cNvPr id="2" name="TextBox 1">
            <a:extLst>
              <a:ext uri="{FF2B5EF4-FFF2-40B4-BE49-F238E27FC236}">
                <a16:creationId xmlns:a16="http://schemas.microsoft.com/office/drawing/2014/main" id="{859EC1BA-E392-1710-5D60-3AA9029B05C9}"/>
              </a:ext>
            </a:extLst>
          </p:cNvPr>
          <p:cNvSpPr txBox="1"/>
          <p:nvPr/>
        </p:nvSpPr>
        <p:spPr>
          <a:xfrm>
            <a:off x="7363691" y="40231"/>
            <a:ext cx="4688728" cy="2585323"/>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TELLER 1960:</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“I THINK THIS CHEMICAL CONTAMINATION IS MORE SERIOUS THAN MOST PEOPLE TEND TO BELIEVE.”</a:t>
            </a:r>
          </a:p>
        </p:txBody>
      </p:sp>
    </p:spTree>
    <p:extLst>
      <p:ext uri="{BB962C8B-B14F-4D97-AF65-F5344CB8AC3E}">
        <p14:creationId xmlns:p14="http://schemas.microsoft.com/office/powerpoint/2010/main" val="3859828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B4DFF-D9B8-4C63-F314-C553F9894D64}"/>
              </a:ext>
            </a:extLst>
          </p:cNvPr>
          <p:cNvPicPr>
            <a:picLocks noChangeAspect="1"/>
          </p:cNvPicPr>
          <p:nvPr/>
        </p:nvPicPr>
        <p:blipFill>
          <a:blip r:embed="rId2"/>
          <a:stretch>
            <a:fillRect/>
          </a:stretch>
        </p:blipFill>
        <p:spPr>
          <a:xfrm>
            <a:off x="584352" y="3299842"/>
            <a:ext cx="6638049" cy="1530004"/>
          </a:xfrm>
          <a:prstGeom prst="rect">
            <a:avLst/>
          </a:prstGeom>
        </p:spPr>
      </p:pic>
      <p:sp>
        <p:nvSpPr>
          <p:cNvPr id="2" name="TextBox 1">
            <a:extLst>
              <a:ext uri="{FF2B5EF4-FFF2-40B4-BE49-F238E27FC236}">
                <a16:creationId xmlns:a16="http://schemas.microsoft.com/office/drawing/2014/main" id="{77DD1CDB-28A5-E8A4-9B83-A0CBEBF36531}"/>
              </a:ext>
            </a:extLst>
          </p:cNvPr>
          <p:cNvSpPr txBox="1"/>
          <p:nvPr/>
        </p:nvSpPr>
        <p:spPr>
          <a:xfrm>
            <a:off x="7363691" y="40231"/>
            <a:ext cx="4688728" cy="2308324"/>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TELLER 1960:</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SEARCH FOR NEW FUELS TO ADDRESS CLIMATE RISK.</a:t>
            </a:r>
          </a:p>
        </p:txBody>
      </p:sp>
    </p:spTree>
    <p:extLst>
      <p:ext uri="{BB962C8B-B14F-4D97-AF65-F5344CB8AC3E}">
        <p14:creationId xmlns:p14="http://schemas.microsoft.com/office/powerpoint/2010/main" val="1381095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F57A2-ABF2-2149-962B-C2E9432E818A}"/>
              </a:ext>
            </a:extLst>
          </p:cNvPr>
          <p:cNvPicPr>
            <a:picLocks noChangeAspect="1"/>
          </p:cNvPicPr>
          <p:nvPr/>
        </p:nvPicPr>
        <p:blipFill>
          <a:blip r:embed="rId2"/>
          <a:stretch>
            <a:fillRect/>
          </a:stretch>
        </p:blipFill>
        <p:spPr>
          <a:xfrm>
            <a:off x="225906" y="0"/>
            <a:ext cx="4812913" cy="6858000"/>
          </a:xfrm>
          <a:prstGeom prst="rect">
            <a:avLst/>
          </a:prstGeom>
        </p:spPr>
      </p:pic>
      <p:sp>
        <p:nvSpPr>
          <p:cNvPr id="5" name="TextBox 4">
            <a:extLst>
              <a:ext uri="{FF2B5EF4-FFF2-40B4-BE49-F238E27FC236}">
                <a16:creationId xmlns:a16="http://schemas.microsoft.com/office/drawing/2014/main" id="{CF010B92-CB8D-D706-DA70-A2016BAB618F}"/>
              </a:ext>
            </a:extLst>
          </p:cNvPr>
          <p:cNvSpPr txBox="1"/>
          <p:nvPr/>
        </p:nvSpPr>
        <p:spPr>
          <a:xfrm>
            <a:off x="6650182" y="40231"/>
            <a:ext cx="5402237" cy="2308324"/>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PSAC 1965:</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FIRST TIME A US PRESIDENT WAS WARNED OF CLIMATE RISK.</a:t>
            </a:r>
          </a:p>
        </p:txBody>
      </p:sp>
    </p:spTree>
    <p:extLst>
      <p:ext uri="{BB962C8B-B14F-4D97-AF65-F5344CB8AC3E}">
        <p14:creationId xmlns:p14="http://schemas.microsoft.com/office/powerpoint/2010/main" val="3297099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010B92-CB8D-D706-DA70-A2016BAB618F}"/>
              </a:ext>
            </a:extLst>
          </p:cNvPr>
          <p:cNvSpPr txBox="1"/>
          <p:nvPr/>
        </p:nvSpPr>
        <p:spPr>
          <a:xfrm>
            <a:off x="6650182" y="40231"/>
            <a:ext cx="5402237" cy="4247317"/>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PSAC 1965:</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FIRST TIME A US PRESIDENT WAS WARNED OF CLIMATE RISK.</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chemeClr val="bg1">
                    <a:lumMod val="50000"/>
                  </a:schemeClr>
                </a:solidFill>
                <a:latin typeface="PT Sans Narrow" panose="020B0506020203020204" pitchFamily="34" charset="0"/>
              </a:rPr>
              <a:t>NOW, a 25% increase  is expected </a:t>
            </a:r>
            <a:br>
              <a:rPr lang="en-US" b="1" cap="all" dirty="0">
                <a:solidFill>
                  <a:schemeClr val="bg1">
                    <a:lumMod val="50000"/>
                  </a:schemeClr>
                </a:solidFill>
                <a:latin typeface="PT Sans Narrow" panose="020B0506020203020204" pitchFamily="34" charset="0"/>
              </a:rPr>
            </a:br>
            <a:r>
              <a:rPr lang="en-US" b="1" cap="all" dirty="0">
                <a:solidFill>
                  <a:schemeClr val="bg1">
                    <a:lumMod val="50000"/>
                  </a:schemeClr>
                </a:solidFill>
                <a:latin typeface="PT Sans Narrow" panose="020B0506020203020204" pitchFamily="34" charset="0"/>
              </a:rPr>
              <a:t>to CAUSE ABOUT 1°C OF WARMING.</a:t>
            </a:r>
          </a:p>
        </p:txBody>
      </p:sp>
      <p:pic>
        <p:nvPicPr>
          <p:cNvPr id="3" name="Picture 2">
            <a:extLst>
              <a:ext uri="{FF2B5EF4-FFF2-40B4-BE49-F238E27FC236}">
                <a16:creationId xmlns:a16="http://schemas.microsoft.com/office/drawing/2014/main" id="{672512EB-1599-970B-DC98-CDC3D63D4C33}"/>
              </a:ext>
            </a:extLst>
          </p:cNvPr>
          <p:cNvPicPr>
            <a:picLocks noChangeAspect="1"/>
          </p:cNvPicPr>
          <p:nvPr/>
        </p:nvPicPr>
        <p:blipFill>
          <a:blip r:embed="rId2"/>
          <a:stretch>
            <a:fillRect/>
          </a:stretch>
        </p:blipFill>
        <p:spPr>
          <a:xfrm>
            <a:off x="577636" y="460085"/>
            <a:ext cx="5134692" cy="2086266"/>
          </a:xfrm>
          <a:prstGeom prst="rect">
            <a:avLst/>
          </a:prstGeom>
        </p:spPr>
      </p:pic>
      <p:pic>
        <p:nvPicPr>
          <p:cNvPr id="7" name="Picture 6">
            <a:extLst>
              <a:ext uri="{FF2B5EF4-FFF2-40B4-BE49-F238E27FC236}">
                <a16:creationId xmlns:a16="http://schemas.microsoft.com/office/drawing/2014/main" id="{15D07265-874A-F136-5C70-418A81F643C4}"/>
              </a:ext>
            </a:extLst>
          </p:cNvPr>
          <p:cNvPicPr>
            <a:picLocks noChangeAspect="1"/>
          </p:cNvPicPr>
          <p:nvPr/>
        </p:nvPicPr>
        <p:blipFill rotWithShape="1">
          <a:blip r:embed="rId3"/>
          <a:srcRect b="2068"/>
          <a:stretch/>
        </p:blipFill>
        <p:spPr>
          <a:xfrm>
            <a:off x="577636" y="2778929"/>
            <a:ext cx="7497221" cy="2901435"/>
          </a:xfrm>
          <a:prstGeom prst="rect">
            <a:avLst/>
          </a:prstGeom>
        </p:spPr>
      </p:pic>
      <p:sp>
        <p:nvSpPr>
          <p:cNvPr id="8" name="Rectangle 7">
            <a:extLst>
              <a:ext uri="{FF2B5EF4-FFF2-40B4-BE49-F238E27FC236}">
                <a16:creationId xmlns:a16="http://schemas.microsoft.com/office/drawing/2014/main" id="{4CE07A98-6F22-F712-56CA-440E27C19F29}"/>
              </a:ext>
            </a:extLst>
          </p:cNvPr>
          <p:cNvSpPr/>
          <p:nvPr/>
        </p:nvSpPr>
        <p:spPr>
          <a:xfrm>
            <a:off x="1953491" y="5749636"/>
            <a:ext cx="6567054" cy="526473"/>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341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010B92-CB8D-D706-DA70-A2016BAB618F}"/>
              </a:ext>
            </a:extLst>
          </p:cNvPr>
          <p:cNvSpPr txBox="1"/>
          <p:nvPr/>
        </p:nvSpPr>
        <p:spPr>
          <a:xfrm>
            <a:off x="6650182" y="40231"/>
            <a:ext cx="5402237" cy="3693319"/>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PSAC 1965:</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CO2 MAY INCREASE BY 25% BY YEAR 2000.</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chemeClr val="bg1">
                    <a:lumMod val="50000"/>
                  </a:schemeClr>
                </a:solidFill>
                <a:latin typeface="PT Sans Narrow" panose="020B0506020203020204" pitchFamily="34" charset="0"/>
              </a:rPr>
              <a:t>ACTUAL INCREASE TO YEAR 2000 WAS 32%.</a:t>
            </a:r>
          </a:p>
        </p:txBody>
      </p:sp>
      <p:pic>
        <p:nvPicPr>
          <p:cNvPr id="4" name="Picture 3">
            <a:extLst>
              <a:ext uri="{FF2B5EF4-FFF2-40B4-BE49-F238E27FC236}">
                <a16:creationId xmlns:a16="http://schemas.microsoft.com/office/drawing/2014/main" id="{1CC7A541-B60D-F844-8A60-F28CFCFC96BA}"/>
              </a:ext>
            </a:extLst>
          </p:cNvPr>
          <p:cNvPicPr>
            <a:picLocks noChangeAspect="1"/>
          </p:cNvPicPr>
          <p:nvPr/>
        </p:nvPicPr>
        <p:blipFill>
          <a:blip r:embed="rId2"/>
          <a:stretch>
            <a:fillRect/>
          </a:stretch>
        </p:blipFill>
        <p:spPr>
          <a:xfrm>
            <a:off x="195650" y="3138447"/>
            <a:ext cx="6868484" cy="581106"/>
          </a:xfrm>
          <a:prstGeom prst="rect">
            <a:avLst/>
          </a:prstGeom>
        </p:spPr>
      </p:pic>
      <p:pic>
        <p:nvPicPr>
          <p:cNvPr id="11" name="Picture 10">
            <a:extLst>
              <a:ext uri="{FF2B5EF4-FFF2-40B4-BE49-F238E27FC236}">
                <a16:creationId xmlns:a16="http://schemas.microsoft.com/office/drawing/2014/main" id="{04A162F8-6089-CEC5-8219-3A0CDAFD47CA}"/>
              </a:ext>
            </a:extLst>
          </p:cNvPr>
          <p:cNvPicPr>
            <a:picLocks noChangeAspect="1"/>
          </p:cNvPicPr>
          <p:nvPr/>
        </p:nvPicPr>
        <p:blipFill>
          <a:blip r:embed="rId3"/>
          <a:stretch>
            <a:fillRect/>
          </a:stretch>
        </p:blipFill>
        <p:spPr>
          <a:xfrm>
            <a:off x="259735" y="3663573"/>
            <a:ext cx="6754168" cy="1247949"/>
          </a:xfrm>
          <a:prstGeom prst="rect">
            <a:avLst/>
          </a:prstGeom>
        </p:spPr>
      </p:pic>
    </p:spTree>
    <p:extLst>
      <p:ext uri="{BB962C8B-B14F-4D97-AF65-F5344CB8AC3E}">
        <p14:creationId xmlns:p14="http://schemas.microsoft.com/office/powerpoint/2010/main" val="559241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010B92-CB8D-D706-DA70-A2016BAB618F}"/>
              </a:ext>
            </a:extLst>
          </p:cNvPr>
          <p:cNvSpPr txBox="1"/>
          <p:nvPr/>
        </p:nvSpPr>
        <p:spPr>
          <a:xfrm>
            <a:off x="6650182" y="40231"/>
            <a:ext cx="5402237" cy="3970318"/>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PSAC 1965:</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WARMING MIGHT BE COUNTERACTED </a:t>
            </a:r>
            <a:br>
              <a:rPr lang="en-US" b="1" cap="all" dirty="0">
                <a:solidFill>
                  <a:srgbClr val="000000"/>
                </a:solidFill>
                <a:latin typeface="PT Sans Narrow" panose="020B0506020203020204" pitchFamily="34" charset="0"/>
              </a:rPr>
            </a:br>
            <a:r>
              <a:rPr lang="en-US" b="1" cap="all" dirty="0">
                <a:solidFill>
                  <a:srgbClr val="000000"/>
                </a:solidFill>
                <a:latin typeface="PT Sans Narrow" panose="020B0506020203020204" pitchFamily="34" charset="0"/>
              </a:rPr>
              <a:t>WITH REFLECTIVE PARTICLES </a:t>
            </a:r>
            <a:br>
              <a:rPr lang="en-US" b="1" cap="all" dirty="0">
                <a:solidFill>
                  <a:srgbClr val="000000"/>
                </a:solidFill>
                <a:latin typeface="PT Sans Narrow" panose="020B0506020203020204" pitchFamily="34" charset="0"/>
              </a:rPr>
            </a:br>
            <a:r>
              <a:rPr lang="en-US" b="1" cap="all" dirty="0">
                <a:solidFill>
                  <a:srgbClr val="000000"/>
                </a:solidFill>
                <a:latin typeface="PT Sans Narrow" panose="020B0506020203020204" pitchFamily="34" charset="0"/>
              </a:rPr>
              <a:t>OR BY MODIFYING CIRRUS CLOUDS. </a:t>
            </a: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chemeClr val="bg1">
                    <a:lumMod val="50000"/>
                  </a:schemeClr>
                </a:solidFill>
                <a:latin typeface="PT Sans Narrow" panose="020B0506020203020204" pitchFamily="34" charset="0"/>
              </a:rPr>
              <a:t>NO MENTION OF TRYING TO DECREASE EMISSIONS.</a:t>
            </a:r>
          </a:p>
        </p:txBody>
      </p:sp>
      <p:pic>
        <p:nvPicPr>
          <p:cNvPr id="3" name="Picture 2">
            <a:extLst>
              <a:ext uri="{FF2B5EF4-FFF2-40B4-BE49-F238E27FC236}">
                <a16:creationId xmlns:a16="http://schemas.microsoft.com/office/drawing/2014/main" id="{18F0FF4B-8379-A521-CDE6-FBC397BD8EC6}"/>
              </a:ext>
            </a:extLst>
          </p:cNvPr>
          <p:cNvPicPr>
            <a:picLocks noChangeAspect="1"/>
          </p:cNvPicPr>
          <p:nvPr/>
        </p:nvPicPr>
        <p:blipFill>
          <a:blip r:embed="rId2"/>
          <a:stretch>
            <a:fillRect/>
          </a:stretch>
        </p:blipFill>
        <p:spPr>
          <a:xfrm>
            <a:off x="139581" y="40231"/>
            <a:ext cx="6414403" cy="6858000"/>
          </a:xfrm>
          <a:prstGeom prst="rect">
            <a:avLst/>
          </a:prstGeom>
        </p:spPr>
      </p:pic>
      <p:sp>
        <p:nvSpPr>
          <p:cNvPr id="6" name="Rectangle 5">
            <a:extLst>
              <a:ext uri="{FF2B5EF4-FFF2-40B4-BE49-F238E27FC236}">
                <a16:creationId xmlns:a16="http://schemas.microsoft.com/office/drawing/2014/main" id="{2B1972EF-96E7-425B-4275-D395CA89605D}"/>
              </a:ext>
            </a:extLst>
          </p:cNvPr>
          <p:cNvSpPr/>
          <p:nvPr/>
        </p:nvSpPr>
        <p:spPr>
          <a:xfrm>
            <a:off x="139581" y="796636"/>
            <a:ext cx="6406692" cy="1399309"/>
          </a:xfrm>
          <a:prstGeom prst="rect">
            <a:avLst/>
          </a:prstGeom>
          <a:solidFill>
            <a:schemeClr val="accent4">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8A0A4F-1F7F-14EC-5C0E-FFE1EC19AE1C}"/>
              </a:ext>
            </a:extLst>
          </p:cNvPr>
          <p:cNvSpPr/>
          <p:nvPr/>
        </p:nvSpPr>
        <p:spPr>
          <a:xfrm>
            <a:off x="139581" y="4948040"/>
            <a:ext cx="6406692" cy="1909960"/>
          </a:xfrm>
          <a:prstGeom prst="rect">
            <a:avLst/>
          </a:prstGeom>
          <a:solidFill>
            <a:schemeClr val="accent4">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6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6C9522-7B5B-A821-262C-1C6AB4945828}"/>
              </a:ext>
            </a:extLst>
          </p:cNvPr>
          <p:cNvSpPr txBox="1"/>
          <p:nvPr/>
        </p:nvSpPr>
        <p:spPr>
          <a:xfrm>
            <a:off x="4516582" y="1304973"/>
            <a:ext cx="6096000" cy="2031325"/>
          </a:xfrm>
          <a:prstGeom prst="rect">
            <a:avLst/>
          </a:prstGeom>
          <a:noFill/>
        </p:spPr>
        <p:txBody>
          <a:bodyPr wrap="square">
            <a:spAutoFit/>
          </a:bodyPr>
          <a:lstStyle/>
          <a:p>
            <a:pPr algn="l"/>
            <a:r>
              <a:rPr lang="en-US" b="0" i="0" cap="all" dirty="0">
                <a:solidFill>
                  <a:srgbClr val="B3B3B3"/>
                </a:solidFill>
                <a:effectLst/>
                <a:latin typeface="PT Sans Narrow" panose="020B0506020203020204" pitchFamily="34" charset="0"/>
              </a:rPr>
              <a:t>1824</a:t>
            </a:r>
          </a:p>
          <a:p>
            <a:pPr algn="l"/>
            <a:r>
              <a:rPr lang="en-US" b="0" i="0" dirty="0">
                <a:solidFill>
                  <a:srgbClr val="737373"/>
                </a:solidFill>
                <a:effectLst/>
                <a:latin typeface="PT Serif" panose="020A0603040505020204" pitchFamily="18" charset="0"/>
              </a:rPr>
              <a:t>Jean-Baptiste-Joseph Fourier, a mathematician working for Napoleon, was the first to describe how Earth’s atmosphere retains warmth on what would otherwise be a very cold planet.. To help explain the concept, he compared the atmosphere to the glass walls of a greenhouse.</a:t>
            </a:r>
          </a:p>
        </p:txBody>
      </p:sp>
      <p:pic>
        <p:nvPicPr>
          <p:cNvPr id="4098" name="Picture 2" descr="Fourier’s 1827 article about the temperature of the Earth">
            <a:extLst>
              <a:ext uri="{FF2B5EF4-FFF2-40B4-BE49-F238E27FC236}">
                <a16:creationId xmlns:a16="http://schemas.microsoft.com/office/drawing/2014/main" id="{6322D790-3C82-6ACD-4386-2BFDAC7DA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85" y="246784"/>
            <a:ext cx="2924175"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C151F9-11B8-341C-57F7-F7B9CDB8193D}"/>
              </a:ext>
            </a:extLst>
          </p:cNvPr>
          <p:cNvSpPr txBox="1"/>
          <p:nvPr/>
        </p:nvSpPr>
        <p:spPr>
          <a:xfrm>
            <a:off x="4572000" y="4421971"/>
            <a:ext cx="6096000" cy="369332"/>
          </a:xfrm>
          <a:prstGeom prst="rect">
            <a:avLst/>
          </a:prstGeom>
          <a:noFill/>
        </p:spPr>
        <p:txBody>
          <a:bodyPr wrap="square">
            <a:spAutoFit/>
          </a:bodyPr>
          <a:lstStyle/>
          <a:p>
            <a:pPr algn="l"/>
            <a:r>
              <a:rPr lang="en-US" b="1" i="0" cap="all" dirty="0">
                <a:solidFill>
                  <a:srgbClr val="000000"/>
                </a:solidFill>
                <a:effectLst/>
                <a:latin typeface="PT Sans Narrow" panose="020B0506020203020204" pitchFamily="34" charset="0"/>
              </a:rPr>
              <a:t>DESCRIBING EARTH’S ATMOSPHERE AS A GREENHOUSE</a:t>
            </a:r>
          </a:p>
        </p:txBody>
      </p:sp>
      <p:sp>
        <p:nvSpPr>
          <p:cNvPr id="6" name="TextBox 5">
            <a:extLst>
              <a:ext uri="{FF2B5EF4-FFF2-40B4-BE49-F238E27FC236}">
                <a16:creationId xmlns:a16="http://schemas.microsoft.com/office/drawing/2014/main" id="{000FB3DE-3DCA-8A0E-FD2D-5B7C7723BC73}"/>
              </a:ext>
            </a:extLst>
          </p:cNvPr>
          <p:cNvSpPr txBox="1"/>
          <p:nvPr/>
        </p:nvSpPr>
        <p:spPr>
          <a:xfrm>
            <a:off x="7041573" y="6640506"/>
            <a:ext cx="5150427" cy="246221"/>
          </a:xfrm>
          <a:prstGeom prst="rect">
            <a:avLst/>
          </a:prstGeom>
          <a:noFill/>
        </p:spPr>
        <p:txBody>
          <a:bodyPr wrap="square">
            <a:spAutoFit/>
          </a:bodyPr>
          <a:lstStyle/>
          <a:p>
            <a:pPr algn="r"/>
            <a:r>
              <a:rPr lang="en-US" sz="1000" dirty="0">
                <a:solidFill>
                  <a:schemeClr val="bg1">
                    <a:lumMod val="75000"/>
                  </a:schemeClr>
                </a:solidFill>
              </a:rPr>
              <a:t>https://scied.ucar.edu/learning-zone/how-climate-works/history-climate-science-research</a:t>
            </a:r>
          </a:p>
        </p:txBody>
      </p:sp>
    </p:spTree>
    <p:extLst>
      <p:ext uri="{BB962C8B-B14F-4D97-AF65-F5344CB8AC3E}">
        <p14:creationId xmlns:p14="http://schemas.microsoft.com/office/powerpoint/2010/main" val="658814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7008BE-5346-F671-0576-E7FCB8F4B229}"/>
              </a:ext>
            </a:extLst>
          </p:cNvPr>
          <p:cNvGrpSpPr/>
          <p:nvPr/>
        </p:nvGrpSpPr>
        <p:grpSpPr>
          <a:xfrm>
            <a:off x="988291" y="646545"/>
            <a:ext cx="5850190" cy="1788079"/>
            <a:chOff x="988291" y="646545"/>
            <a:chExt cx="5850190" cy="1788079"/>
          </a:xfrm>
        </p:grpSpPr>
        <p:pic>
          <p:nvPicPr>
            <p:cNvPr id="5" name="Picture 4">
              <a:extLst>
                <a:ext uri="{FF2B5EF4-FFF2-40B4-BE49-F238E27FC236}">
                  <a16:creationId xmlns:a16="http://schemas.microsoft.com/office/drawing/2014/main" id="{27EBB503-F963-F25E-0060-C95138ACF307}"/>
                </a:ext>
              </a:extLst>
            </p:cNvPr>
            <p:cNvPicPr>
              <a:picLocks noChangeAspect="1"/>
            </p:cNvPicPr>
            <p:nvPr/>
          </p:nvPicPr>
          <p:blipFill>
            <a:blip r:embed="rId2"/>
            <a:stretch>
              <a:fillRect/>
            </a:stretch>
          </p:blipFill>
          <p:spPr>
            <a:xfrm>
              <a:off x="1141736" y="710358"/>
              <a:ext cx="5696745" cy="1724266"/>
            </a:xfrm>
            <a:prstGeom prst="rect">
              <a:avLst/>
            </a:prstGeom>
          </p:spPr>
        </p:pic>
        <p:sp>
          <p:nvSpPr>
            <p:cNvPr id="6" name="Rectangle 5">
              <a:extLst>
                <a:ext uri="{FF2B5EF4-FFF2-40B4-BE49-F238E27FC236}">
                  <a16:creationId xmlns:a16="http://schemas.microsoft.com/office/drawing/2014/main" id="{3A25EE45-3B91-7C46-EE79-FB0510A41208}"/>
                </a:ext>
              </a:extLst>
            </p:cNvPr>
            <p:cNvSpPr/>
            <p:nvPr/>
          </p:nvSpPr>
          <p:spPr>
            <a:xfrm>
              <a:off x="988291" y="646545"/>
              <a:ext cx="3408218" cy="30480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A09C5E6-5161-2F12-C7BC-2EDAA6C6E0D3}"/>
              </a:ext>
            </a:extLst>
          </p:cNvPr>
          <p:cNvPicPr>
            <a:picLocks noChangeAspect="1"/>
          </p:cNvPicPr>
          <p:nvPr/>
        </p:nvPicPr>
        <p:blipFill>
          <a:blip r:embed="rId3"/>
          <a:stretch>
            <a:fillRect/>
          </a:stretch>
        </p:blipFill>
        <p:spPr>
          <a:xfrm>
            <a:off x="1198894" y="2724052"/>
            <a:ext cx="5639587" cy="704948"/>
          </a:xfrm>
          <a:prstGeom prst="rect">
            <a:avLst/>
          </a:prstGeom>
        </p:spPr>
      </p:pic>
      <p:sp>
        <p:nvSpPr>
          <p:cNvPr id="10" name="Rectangle 9">
            <a:extLst>
              <a:ext uri="{FF2B5EF4-FFF2-40B4-BE49-F238E27FC236}">
                <a16:creationId xmlns:a16="http://schemas.microsoft.com/office/drawing/2014/main" id="{4829CDF0-03F3-3A20-E727-94CE03EBD14E}"/>
              </a:ext>
            </a:extLst>
          </p:cNvPr>
          <p:cNvSpPr/>
          <p:nvPr/>
        </p:nvSpPr>
        <p:spPr>
          <a:xfrm>
            <a:off x="1995055" y="3205018"/>
            <a:ext cx="4843426" cy="223982"/>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12" name="Picture 11">
            <a:extLst>
              <a:ext uri="{FF2B5EF4-FFF2-40B4-BE49-F238E27FC236}">
                <a16:creationId xmlns:a16="http://schemas.microsoft.com/office/drawing/2014/main" id="{5DFE6FFF-55F1-E9CB-5738-9A5819E1A443}"/>
              </a:ext>
            </a:extLst>
          </p:cNvPr>
          <p:cNvPicPr>
            <a:picLocks noChangeAspect="1"/>
          </p:cNvPicPr>
          <p:nvPr/>
        </p:nvPicPr>
        <p:blipFill>
          <a:blip r:embed="rId4"/>
          <a:stretch>
            <a:fillRect/>
          </a:stretch>
        </p:blipFill>
        <p:spPr>
          <a:xfrm>
            <a:off x="1198894" y="3718427"/>
            <a:ext cx="5715798" cy="1695687"/>
          </a:xfrm>
          <a:prstGeom prst="rect">
            <a:avLst/>
          </a:prstGeom>
        </p:spPr>
      </p:pic>
      <p:sp>
        <p:nvSpPr>
          <p:cNvPr id="3" name="TextBox 2">
            <a:extLst>
              <a:ext uri="{FF2B5EF4-FFF2-40B4-BE49-F238E27FC236}">
                <a16:creationId xmlns:a16="http://schemas.microsoft.com/office/drawing/2014/main" id="{F1407025-4859-223D-46CE-2A9929687AFE}"/>
              </a:ext>
            </a:extLst>
          </p:cNvPr>
          <p:cNvSpPr txBox="1"/>
          <p:nvPr/>
        </p:nvSpPr>
        <p:spPr>
          <a:xfrm>
            <a:off x="6838480" y="51598"/>
            <a:ext cx="5213937" cy="4801314"/>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FOURIER 1824: </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EARTH HEATED PRIMARILY BY THE SUN</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HEAT FROM EARTH’S INTERIOR HAS LITTLE INFLUENCE</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THE HEAT IN THE INTERIOR OF THE EARTH DOES NOT COME FROM THE SUN.</a:t>
            </a:r>
          </a:p>
          <a:p>
            <a:pPr algn="r"/>
            <a:r>
              <a:rPr lang="en-US" b="1" i="0" cap="all" dirty="0">
                <a:solidFill>
                  <a:srgbClr val="000000"/>
                </a:solidFill>
                <a:effectLst/>
                <a:latin typeface="PT Sans Narrow" panose="020B0506020203020204" pitchFamily="34" charset="0"/>
              </a:rPr>
              <a:t> (LEFT OVER FROM EARTH’S FORMATION.) </a:t>
            </a:r>
          </a:p>
        </p:txBody>
      </p:sp>
    </p:spTree>
    <p:extLst>
      <p:ext uri="{BB962C8B-B14F-4D97-AF65-F5344CB8AC3E}">
        <p14:creationId xmlns:p14="http://schemas.microsoft.com/office/powerpoint/2010/main" val="3473811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29CDF0-03F3-3A20-E727-94CE03EBD14E}"/>
              </a:ext>
            </a:extLst>
          </p:cNvPr>
          <p:cNvSpPr/>
          <p:nvPr/>
        </p:nvSpPr>
        <p:spPr>
          <a:xfrm>
            <a:off x="1995055" y="3205018"/>
            <a:ext cx="4843426" cy="223982"/>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3" name="Picture 2">
            <a:extLst>
              <a:ext uri="{FF2B5EF4-FFF2-40B4-BE49-F238E27FC236}">
                <a16:creationId xmlns:a16="http://schemas.microsoft.com/office/drawing/2014/main" id="{B602487D-5A10-A2E1-5EBF-D6B97A0D1689}"/>
              </a:ext>
            </a:extLst>
          </p:cNvPr>
          <p:cNvPicPr>
            <a:picLocks noChangeAspect="1"/>
          </p:cNvPicPr>
          <p:nvPr/>
        </p:nvPicPr>
        <p:blipFill>
          <a:blip r:embed="rId2"/>
          <a:stretch>
            <a:fillRect/>
          </a:stretch>
        </p:blipFill>
        <p:spPr>
          <a:xfrm>
            <a:off x="846753" y="551642"/>
            <a:ext cx="5658640" cy="1228896"/>
          </a:xfrm>
          <a:prstGeom prst="rect">
            <a:avLst/>
          </a:prstGeom>
        </p:spPr>
      </p:pic>
      <p:pic>
        <p:nvPicPr>
          <p:cNvPr id="8" name="Picture 7">
            <a:extLst>
              <a:ext uri="{FF2B5EF4-FFF2-40B4-BE49-F238E27FC236}">
                <a16:creationId xmlns:a16="http://schemas.microsoft.com/office/drawing/2014/main" id="{A04D54BD-6C6A-0C8C-F5B8-2FA316854CBF}"/>
              </a:ext>
            </a:extLst>
          </p:cNvPr>
          <p:cNvPicPr>
            <a:picLocks noChangeAspect="1"/>
          </p:cNvPicPr>
          <p:nvPr/>
        </p:nvPicPr>
        <p:blipFill>
          <a:blip r:embed="rId3"/>
          <a:stretch>
            <a:fillRect/>
          </a:stretch>
        </p:blipFill>
        <p:spPr>
          <a:xfrm>
            <a:off x="884859" y="2249856"/>
            <a:ext cx="5620534" cy="485843"/>
          </a:xfrm>
          <a:prstGeom prst="rect">
            <a:avLst/>
          </a:prstGeom>
        </p:spPr>
      </p:pic>
      <p:pic>
        <p:nvPicPr>
          <p:cNvPr id="13" name="Picture 12">
            <a:extLst>
              <a:ext uri="{FF2B5EF4-FFF2-40B4-BE49-F238E27FC236}">
                <a16:creationId xmlns:a16="http://schemas.microsoft.com/office/drawing/2014/main" id="{7A7BD7C0-9697-B7EA-F597-D2E021A580BD}"/>
              </a:ext>
            </a:extLst>
          </p:cNvPr>
          <p:cNvPicPr>
            <a:picLocks noChangeAspect="1"/>
          </p:cNvPicPr>
          <p:nvPr/>
        </p:nvPicPr>
        <p:blipFill>
          <a:blip r:embed="rId4"/>
          <a:stretch>
            <a:fillRect/>
          </a:stretch>
        </p:blipFill>
        <p:spPr>
          <a:xfrm>
            <a:off x="884859" y="3015845"/>
            <a:ext cx="5649113" cy="1657581"/>
          </a:xfrm>
          <a:prstGeom prst="rect">
            <a:avLst/>
          </a:prstGeom>
        </p:spPr>
      </p:pic>
      <p:sp>
        <p:nvSpPr>
          <p:cNvPr id="14" name="Rectangle 13">
            <a:extLst>
              <a:ext uri="{FF2B5EF4-FFF2-40B4-BE49-F238E27FC236}">
                <a16:creationId xmlns:a16="http://schemas.microsoft.com/office/drawing/2014/main" id="{9FC8924B-B66D-BF0F-31CC-5AC62BB89FF8}"/>
              </a:ext>
            </a:extLst>
          </p:cNvPr>
          <p:cNvSpPr/>
          <p:nvPr/>
        </p:nvSpPr>
        <p:spPr>
          <a:xfrm>
            <a:off x="3934691" y="2438400"/>
            <a:ext cx="2570702" cy="29729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F8C8FB-2FD8-F665-2707-C9C2ADDCE4BD}"/>
              </a:ext>
            </a:extLst>
          </p:cNvPr>
          <p:cNvSpPr/>
          <p:nvPr/>
        </p:nvSpPr>
        <p:spPr>
          <a:xfrm>
            <a:off x="846753" y="2952546"/>
            <a:ext cx="5118314" cy="29729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8AE873-8BE0-13B9-0EB8-63CBA0117197}"/>
              </a:ext>
            </a:extLst>
          </p:cNvPr>
          <p:cNvSpPr/>
          <p:nvPr/>
        </p:nvSpPr>
        <p:spPr>
          <a:xfrm>
            <a:off x="5534208" y="4448662"/>
            <a:ext cx="1037870" cy="29729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E8F64DB-E6C6-525E-4154-261433A02AAF}"/>
              </a:ext>
            </a:extLst>
          </p:cNvPr>
          <p:cNvPicPr>
            <a:picLocks noChangeAspect="1"/>
          </p:cNvPicPr>
          <p:nvPr/>
        </p:nvPicPr>
        <p:blipFill>
          <a:blip r:embed="rId5"/>
          <a:stretch>
            <a:fillRect/>
          </a:stretch>
        </p:blipFill>
        <p:spPr>
          <a:xfrm>
            <a:off x="708788" y="5055911"/>
            <a:ext cx="5620534" cy="1419423"/>
          </a:xfrm>
          <a:prstGeom prst="rect">
            <a:avLst/>
          </a:prstGeom>
        </p:spPr>
      </p:pic>
      <p:sp>
        <p:nvSpPr>
          <p:cNvPr id="2" name="TextBox 1">
            <a:extLst>
              <a:ext uri="{FF2B5EF4-FFF2-40B4-BE49-F238E27FC236}">
                <a16:creationId xmlns:a16="http://schemas.microsoft.com/office/drawing/2014/main" id="{AF2E262C-E463-A4DC-57E5-2F1BDA8B6BF8}"/>
              </a:ext>
            </a:extLst>
          </p:cNvPr>
          <p:cNvSpPr txBox="1"/>
          <p:nvPr/>
        </p:nvSpPr>
        <p:spPr>
          <a:xfrm>
            <a:off x="10964254" y="6611779"/>
            <a:ext cx="1227746" cy="246221"/>
          </a:xfrm>
          <a:prstGeom prst="rect">
            <a:avLst/>
          </a:prstGeom>
          <a:noFill/>
        </p:spPr>
        <p:txBody>
          <a:bodyPr wrap="square">
            <a:spAutoFit/>
          </a:bodyPr>
          <a:lstStyle/>
          <a:p>
            <a:pPr algn="r"/>
            <a:r>
              <a:rPr lang="en-US" sz="1000" dirty="0">
                <a:solidFill>
                  <a:schemeClr val="bg1">
                    <a:lumMod val="50000"/>
                  </a:schemeClr>
                </a:solidFill>
              </a:rPr>
              <a:t>Fourier, 1824</a:t>
            </a:r>
          </a:p>
        </p:txBody>
      </p:sp>
      <p:sp>
        <p:nvSpPr>
          <p:cNvPr id="4" name="TextBox 3">
            <a:extLst>
              <a:ext uri="{FF2B5EF4-FFF2-40B4-BE49-F238E27FC236}">
                <a16:creationId xmlns:a16="http://schemas.microsoft.com/office/drawing/2014/main" id="{AFE9A8DC-B355-B6AC-254D-55A70644E376}"/>
              </a:ext>
            </a:extLst>
          </p:cNvPr>
          <p:cNvSpPr txBox="1"/>
          <p:nvPr/>
        </p:nvSpPr>
        <p:spPr>
          <a:xfrm>
            <a:off x="5956418" y="51598"/>
            <a:ext cx="6096000" cy="5632311"/>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FOURIER 1824:</a:t>
            </a:r>
          </a:p>
          <a:p>
            <a:pPr algn="r"/>
            <a:r>
              <a:rPr lang="en-US" b="1" i="0" cap="all" dirty="0">
                <a:solidFill>
                  <a:srgbClr val="000000"/>
                </a:solidFill>
                <a:effectLst/>
                <a:latin typeface="PT Sans Narrow" panose="020B0506020203020204" pitchFamily="34" charset="0"/>
              </a:rPr>
              <a:t> </a:t>
            </a:r>
          </a:p>
          <a:p>
            <a:pPr algn="r"/>
            <a:r>
              <a:rPr lang="en-US" b="1" i="0" cap="all" dirty="0">
                <a:solidFill>
                  <a:srgbClr val="000000"/>
                </a:solidFill>
                <a:effectLst/>
                <a:latin typeface="PT Sans Narrow" panose="020B0506020203020204" pitchFamily="34" charset="0"/>
              </a:rPr>
              <a:t>VARIATIONS IN SUNLIGHT EXPLAIN DAY-NIGHT TEMPERATURE DIFFERENCES AND THE SEASONS</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THE ATMOSPHERE MODIFIES THE EFFECTS OF THE SUN’S HEATING</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TWO KINDS OF RADIATION (SHORTWAVE AND LONGWAVE)</a:t>
            </a: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r>
              <a:rPr lang="en-US" b="1" cap="all" dirty="0">
                <a:solidFill>
                  <a:srgbClr val="000000"/>
                </a:solidFill>
                <a:latin typeface="PT Sans Narrow" panose="020B0506020203020204" pitchFamily="34" charset="0"/>
              </a:rPr>
              <a:t>CLOUDS INTERCEPT LONGWAVE RADIATION,</a:t>
            </a:r>
          </a:p>
          <a:p>
            <a:pPr algn="r"/>
            <a:r>
              <a:rPr lang="en-US" b="1" cap="all" dirty="0">
                <a:solidFill>
                  <a:srgbClr val="000000"/>
                </a:solidFill>
                <a:latin typeface="PT Sans Narrow" panose="020B0506020203020204" pitchFamily="34" charset="0"/>
              </a:rPr>
              <a:t> MITIGATING THE COLD OF NIGHTS</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611630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1031FA-7F85-1867-9D94-6E58E6964F68}"/>
              </a:ext>
            </a:extLst>
          </p:cNvPr>
          <p:cNvPicPr>
            <a:picLocks noChangeAspect="1"/>
          </p:cNvPicPr>
          <p:nvPr/>
        </p:nvPicPr>
        <p:blipFill>
          <a:blip r:embed="rId2"/>
          <a:stretch>
            <a:fillRect/>
          </a:stretch>
        </p:blipFill>
        <p:spPr>
          <a:xfrm>
            <a:off x="389729" y="588085"/>
            <a:ext cx="5706271" cy="4296375"/>
          </a:xfrm>
          <a:prstGeom prst="rect">
            <a:avLst/>
          </a:prstGeom>
        </p:spPr>
      </p:pic>
      <p:pic>
        <p:nvPicPr>
          <p:cNvPr id="6" name="Picture 5">
            <a:extLst>
              <a:ext uri="{FF2B5EF4-FFF2-40B4-BE49-F238E27FC236}">
                <a16:creationId xmlns:a16="http://schemas.microsoft.com/office/drawing/2014/main" id="{99D180F5-2CB3-E634-9194-26AB6EAB0D99}"/>
              </a:ext>
            </a:extLst>
          </p:cNvPr>
          <p:cNvPicPr>
            <a:picLocks noChangeAspect="1"/>
          </p:cNvPicPr>
          <p:nvPr/>
        </p:nvPicPr>
        <p:blipFill>
          <a:blip r:embed="rId2"/>
          <a:stretch>
            <a:fillRect/>
          </a:stretch>
        </p:blipFill>
        <p:spPr>
          <a:xfrm>
            <a:off x="6300101" y="588085"/>
            <a:ext cx="5706271" cy="4296375"/>
          </a:xfrm>
          <a:prstGeom prst="rect">
            <a:avLst/>
          </a:prstGeom>
        </p:spPr>
      </p:pic>
      <p:sp>
        <p:nvSpPr>
          <p:cNvPr id="2" name="TextBox 1">
            <a:extLst>
              <a:ext uri="{FF2B5EF4-FFF2-40B4-BE49-F238E27FC236}">
                <a16:creationId xmlns:a16="http://schemas.microsoft.com/office/drawing/2014/main" id="{3E05659E-A9DA-8D7D-7C88-8C68F7554799}"/>
              </a:ext>
            </a:extLst>
          </p:cNvPr>
          <p:cNvSpPr txBox="1"/>
          <p:nvPr/>
        </p:nvSpPr>
        <p:spPr>
          <a:xfrm>
            <a:off x="10964254" y="6611779"/>
            <a:ext cx="1227746" cy="246221"/>
          </a:xfrm>
          <a:prstGeom prst="rect">
            <a:avLst/>
          </a:prstGeom>
          <a:noFill/>
        </p:spPr>
        <p:txBody>
          <a:bodyPr wrap="square">
            <a:spAutoFit/>
          </a:bodyPr>
          <a:lstStyle/>
          <a:p>
            <a:pPr algn="r"/>
            <a:r>
              <a:rPr lang="en-US" sz="1000" dirty="0">
                <a:solidFill>
                  <a:schemeClr val="bg1">
                    <a:lumMod val="50000"/>
                  </a:schemeClr>
                </a:solidFill>
              </a:rPr>
              <a:t>Fourier, 1824</a:t>
            </a:r>
          </a:p>
        </p:txBody>
      </p:sp>
      <p:sp>
        <p:nvSpPr>
          <p:cNvPr id="3" name="TextBox 2">
            <a:extLst>
              <a:ext uri="{FF2B5EF4-FFF2-40B4-BE49-F238E27FC236}">
                <a16:creationId xmlns:a16="http://schemas.microsoft.com/office/drawing/2014/main" id="{DA9D0B87-3983-319F-F260-FAB3103C4048}"/>
              </a:ext>
            </a:extLst>
          </p:cNvPr>
          <p:cNvSpPr txBox="1"/>
          <p:nvPr/>
        </p:nvSpPr>
        <p:spPr>
          <a:xfrm>
            <a:off x="2982482" y="51598"/>
            <a:ext cx="9069936" cy="6186309"/>
          </a:xfrm>
          <a:prstGeom prst="rect">
            <a:avLst/>
          </a:prstGeom>
          <a:noFill/>
        </p:spPr>
        <p:txBody>
          <a:bodyPr wrap="square">
            <a:spAutoFit/>
          </a:bodyPr>
          <a:lstStyle/>
          <a:p>
            <a:pPr algn="r"/>
            <a:r>
              <a:rPr lang="en-US" b="1" i="0" cap="all" dirty="0">
                <a:solidFill>
                  <a:srgbClr val="000000"/>
                </a:solidFill>
                <a:effectLst/>
                <a:latin typeface="PT Sans Narrow" panose="020B0506020203020204" pitchFamily="34" charset="0"/>
              </a:rPr>
              <a:t>FOURIER 1824:</a:t>
            </a: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endParaRPr lang="en-US" b="1" cap="all" dirty="0">
              <a:solidFill>
                <a:srgbClr val="000000"/>
              </a:solidFill>
              <a:latin typeface="PT Sans Narrow" panose="020B0506020203020204" pitchFamily="34" charset="0"/>
            </a:endParaRPr>
          </a:p>
          <a:p>
            <a:pPr algn="r"/>
            <a:endParaRPr lang="en-US" b="1" i="0" cap="all" dirty="0">
              <a:solidFill>
                <a:srgbClr val="000000"/>
              </a:solidFill>
              <a:effectLst/>
              <a:latin typeface="PT Sans Narrow" panose="020B0506020203020204" pitchFamily="34" charset="0"/>
            </a:endParaRPr>
          </a:p>
          <a:p>
            <a:pPr algn="r"/>
            <a:r>
              <a:rPr lang="en-US" b="1" i="0" cap="all" dirty="0">
                <a:solidFill>
                  <a:srgbClr val="000000"/>
                </a:solidFill>
                <a:effectLst/>
                <a:latin typeface="PT Sans Narrow" panose="020B0506020203020204" pitchFamily="34" charset="0"/>
              </a:rPr>
              <a:t>EARTH</a:t>
            </a:r>
            <a:r>
              <a:rPr lang="en-US" b="1" cap="all" dirty="0">
                <a:solidFill>
                  <a:srgbClr val="000000"/>
                </a:solidFill>
                <a:latin typeface="PT Sans Narrow" panose="020B0506020203020204" pitchFamily="34" charset="0"/>
              </a:rPr>
              <a:t>’S ATMOSPHERE OPERATES LIKE A GREENHOUSE WITH SEVERAL LAYERS OF GLASS.</a:t>
            </a:r>
          </a:p>
          <a:p>
            <a:pPr algn="r"/>
            <a:endParaRPr lang="en-US" b="1" i="0" cap="all" dirty="0">
              <a:solidFill>
                <a:srgbClr val="000000"/>
              </a:solidFill>
              <a:effectLst/>
              <a:latin typeface="PT Sans Narrow" panose="020B0506020203020204" pitchFamily="34" charset="0"/>
            </a:endParaRPr>
          </a:p>
          <a:p>
            <a:pPr algn="r"/>
            <a:r>
              <a:rPr lang="en-US" b="1" cap="all" dirty="0">
                <a:solidFill>
                  <a:srgbClr val="000000"/>
                </a:solidFill>
                <a:latin typeface="PT Sans Narrow" panose="020B0506020203020204" pitchFamily="34" charset="0"/>
              </a:rPr>
              <a:t>(THIS EXPLAINS WHY THE LOWER ATMOSPHERE IS HOTTER THAN THE UPPER ATMOSPHERE.)</a:t>
            </a:r>
            <a:endParaRPr lang="en-US" b="1" i="0" cap="all" dirty="0">
              <a:solidFill>
                <a:srgbClr val="000000"/>
              </a:solidFill>
              <a:effectLst/>
              <a:latin typeface="PT Sans Narrow" panose="020B0506020203020204" pitchFamily="34" charset="0"/>
            </a:endParaRPr>
          </a:p>
        </p:txBody>
      </p:sp>
    </p:spTree>
    <p:extLst>
      <p:ext uri="{BB962C8B-B14F-4D97-AF65-F5344CB8AC3E}">
        <p14:creationId xmlns:p14="http://schemas.microsoft.com/office/powerpoint/2010/main" val="2939578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1953</TotalTime>
  <Words>2047</Words>
  <Application>Microsoft Office PowerPoint</Application>
  <PresentationFormat>Widescreen</PresentationFormat>
  <Paragraphs>577</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PT Sans Narrow</vt:lpstr>
      <vt:lpstr>PT Serif</vt:lpstr>
      <vt:lpstr>Office Theme</vt:lpstr>
      <vt:lpstr>A historical approach to climate science</vt:lpstr>
      <vt:lpstr>The modern view</vt:lpstr>
      <vt:lpstr>PowerPoint Presentation</vt:lpstr>
      <vt:lpstr>A historical approach to climate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c:creator>
  <cp:lastModifiedBy>Ken Caldeira</cp:lastModifiedBy>
  <cp:revision>52</cp:revision>
  <dcterms:created xsi:type="dcterms:W3CDTF">2024-03-24T17:40:09Z</dcterms:created>
  <dcterms:modified xsi:type="dcterms:W3CDTF">2024-05-08T12:28:13Z</dcterms:modified>
</cp:coreProperties>
</file>